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theme/theme7.xml" ContentType="application/vnd.openxmlformats-officedocument.theme+xml"/>
  <Override PartName="/ppt/slideLayouts/slideLayout10.xml" ContentType="application/vnd.openxmlformats-officedocument.presentationml.slideLayout+xml"/>
  <Override PartName="/ppt/theme/theme8.xml" ContentType="application/vnd.openxmlformats-officedocument.theme+xml"/>
  <Override PartName="/ppt/slideLayouts/slideLayout11.xml" ContentType="application/vnd.openxmlformats-officedocument.presentationml.slideLayout+xml"/>
  <Override PartName="/ppt/theme/theme9.xml" ContentType="application/vnd.openxmlformats-officedocument.theme+xml"/>
  <Override PartName="/ppt/slideLayouts/slideLayout12.xml" ContentType="application/vnd.openxmlformats-officedocument.presentationml.slideLayout+xml"/>
  <Override PartName="/ppt/theme/theme10.xml" ContentType="application/vnd.openxmlformats-officedocument.theme+xml"/>
  <Override PartName="/ppt/slideLayouts/slideLayout13.xml" ContentType="application/vnd.openxmlformats-officedocument.presentationml.slideLayout+xml"/>
  <Override PartName="/ppt/theme/theme11.xml" ContentType="application/vnd.openxmlformats-officedocument.theme+xml"/>
  <Override PartName="/ppt/slideLayouts/slideLayout14.xml" ContentType="application/vnd.openxmlformats-officedocument.presentationml.slideLayout+xml"/>
  <Override PartName="/ppt/theme/theme12.xml" ContentType="application/vnd.openxmlformats-officedocument.theme+xml"/>
  <Override PartName="/ppt/slideLayouts/slideLayout15.xml" ContentType="application/vnd.openxmlformats-officedocument.presentationml.slideLayout+xml"/>
  <Override PartName="/ppt/theme/theme13.xml" ContentType="application/vnd.openxmlformats-officedocument.theme+xml"/>
  <Override PartName="/ppt/slideLayouts/slideLayout16.xml" ContentType="application/vnd.openxmlformats-officedocument.presentationml.slideLayout+xml"/>
  <Override PartName="/ppt/theme/theme14.xml" ContentType="application/vnd.openxmlformats-officedocument.theme+xml"/>
  <Override PartName="/ppt/slideLayouts/slideLayout17.xml" ContentType="application/vnd.openxmlformats-officedocument.presentationml.slideLayout+xml"/>
  <Override PartName="/ppt/theme/theme15.xml" ContentType="application/vnd.openxmlformats-officedocument.theme+xml"/>
  <Override PartName="/ppt/slideLayouts/slideLayout18.xml" ContentType="application/vnd.openxmlformats-officedocument.presentationml.slideLayout+xml"/>
  <Override PartName="/ppt/theme/theme16.xml" ContentType="application/vnd.openxmlformats-officedocument.theme+xml"/>
  <Override PartName="/ppt/slideLayouts/slideLayout19.xml" ContentType="application/vnd.openxmlformats-officedocument.presentationml.slideLayout+xml"/>
  <Override PartName="/ppt/theme/theme17.xml" ContentType="application/vnd.openxmlformats-officedocument.theme+xml"/>
  <Override PartName="/ppt/slideLayouts/slideLayout20.xml" ContentType="application/vnd.openxmlformats-officedocument.presentationml.slideLayout+xml"/>
  <Override PartName="/ppt/theme/theme18.xml" ContentType="application/vnd.openxmlformats-officedocument.theme+xml"/>
  <Override PartName="/ppt/slideLayouts/slideLayout21.xml" ContentType="application/vnd.openxmlformats-officedocument.presentationml.slideLayout+xml"/>
  <Override PartName="/ppt/theme/theme19.xml" ContentType="application/vnd.openxmlformats-officedocument.theme+xml"/>
  <Override PartName="/ppt/slideLayouts/slideLayout22.xml" ContentType="application/vnd.openxmlformats-officedocument.presentationml.slideLayout+xml"/>
  <Override PartName="/ppt/theme/theme20.xml" ContentType="application/vnd.openxmlformats-officedocument.theme+xml"/>
  <Override PartName="/ppt/slideLayouts/slideLayout23.xml" ContentType="application/vnd.openxmlformats-officedocument.presentationml.slideLayout+xml"/>
  <Override PartName="/ppt/theme/theme21.xml" ContentType="application/vnd.openxmlformats-officedocument.theme+xml"/>
  <Override PartName="/ppt/slideLayouts/slideLayout24.xml" ContentType="application/vnd.openxmlformats-officedocument.presentationml.slideLayout+xml"/>
  <Override PartName="/ppt/theme/theme22.xml" ContentType="application/vnd.openxmlformats-officedocument.theme+xml"/>
  <Override PartName="/ppt/slideLayouts/slideLayout25.xml" ContentType="application/vnd.openxmlformats-officedocument.presentationml.slideLayout+xml"/>
  <Override PartName="/ppt/theme/theme23.xml" ContentType="application/vnd.openxmlformats-officedocument.theme+xml"/>
  <Override PartName="/ppt/slideLayouts/slideLayout26.xml" ContentType="application/vnd.openxmlformats-officedocument.presentationml.slideLayout+xml"/>
  <Override PartName="/ppt/theme/theme24.xml" ContentType="application/vnd.openxmlformats-officedocument.theme+xml"/>
  <Override PartName="/ppt/slideLayouts/slideLayout27.xml" ContentType="application/vnd.openxmlformats-officedocument.presentationml.slideLayout+xml"/>
  <Override PartName="/ppt/theme/theme25.xml" ContentType="application/vnd.openxmlformats-officedocument.theme+xml"/>
  <Override PartName="/ppt/slideLayouts/slideLayout28.xml" ContentType="application/vnd.openxmlformats-officedocument.presentationml.slideLayout+xml"/>
  <Override PartName="/ppt/theme/theme26.xml" ContentType="application/vnd.openxmlformats-officedocument.theme+xml"/>
  <Override PartName="/ppt/slideLayouts/slideLayout29.xml" ContentType="application/vnd.openxmlformats-officedocument.presentationml.slideLayout+xml"/>
  <Override PartName="/ppt/theme/theme27.xml" ContentType="application/vnd.openxmlformats-officedocument.theme+xml"/>
  <Override PartName="/ppt/slideLayouts/slideLayout30.xml" ContentType="application/vnd.openxmlformats-officedocument.presentationml.slideLayout+xml"/>
  <Override PartName="/ppt/theme/theme28.xml" ContentType="application/vnd.openxmlformats-officedocument.theme+xml"/>
  <Override PartName="/ppt/slideLayouts/slideLayout31.xml" ContentType="application/vnd.openxmlformats-officedocument.presentationml.slideLayout+xml"/>
  <Override PartName="/ppt/theme/theme29.xml" ContentType="application/vnd.openxmlformats-officedocument.theme+xml"/>
  <Override PartName="/ppt/slideLayouts/slideLayout32.xml" ContentType="application/vnd.openxmlformats-officedocument.presentationml.slideLayout+xml"/>
  <Override PartName="/ppt/theme/theme30.xml" ContentType="application/vnd.openxmlformats-officedocument.theme+xml"/>
  <Override PartName="/ppt/slideLayouts/slideLayout33.xml" ContentType="application/vnd.openxmlformats-officedocument.presentationml.slideLayout+xml"/>
  <Override PartName="/ppt/theme/theme31.xml" ContentType="application/vnd.openxmlformats-officedocument.theme+xml"/>
  <Override PartName="/ppt/slideLayouts/slideLayout34.xml" ContentType="application/vnd.openxmlformats-officedocument.presentationml.slideLayout+xml"/>
  <Override PartName="/ppt/theme/theme32.xml" ContentType="application/vnd.openxmlformats-officedocument.theme+xml"/>
  <Override PartName="/ppt/slideLayouts/slideLayout35.xml" ContentType="application/vnd.openxmlformats-officedocument.presentationml.slideLayout+xml"/>
  <Override PartName="/ppt/theme/theme33.xml" ContentType="application/vnd.openxmlformats-officedocument.theme+xml"/>
  <Override PartName="/ppt/slideLayouts/slideLayout36.xml" ContentType="application/vnd.openxmlformats-officedocument.presentationml.slideLayout+xml"/>
  <Override PartName="/ppt/theme/theme34.xml" ContentType="application/vnd.openxmlformats-officedocument.theme+xml"/>
  <Override PartName="/ppt/slideLayouts/slideLayout37.xml" ContentType="application/vnd.openxmlformats-officedocument.presentationml.slideLayout+xml"/>
  <Override PartName="/ppt/theme/theme35.xml" ContentType="application/vnd.openxmlformats-officedocument.theme+xml"/>
  <Override PartName="/ppt/slideLayouts/slideLayout38.xml" ContentType="application/vnd.openxmlformats-officedocument.presentationml.slideLayout+xml"/>
  <Override PartName="/ppt/theme/theme36.xml" ContentType="application/vnd.openxmlformats-officedocument.theme+xml"/>
  <Override PartName="/ppt/slideLayouts/slideLayout39.xml" ContentType="application/vnd.openxmlformats-officedocument.presentationml.slideLayout+xml"/>
  <Override PartName="/ppt/theme/theme37.xml" ContentType="application/vnd.openxmlformats-officedocument.theme+xml"/>
  <Override PartName="/ppt/slideLayouts/slideLayout40.xml" ContentType="application/vnd.openxmlformats-officedocument.presentationml.slideLayout+xml"/>
  <Override PartName="/ppt/theme/theme38.xml" ContentType="application/vnd.openxmlformats-officedocument.theme+xml"/>
  <Override PartName="/ppt/slideLayouts/slideLayout41.xml" ContentType="application/vnd.openxmlformats-officedocument.presentationml.slideLayout+xml"/>
  <Override PartName="/ppt/theme/theme39.xml" ContentType="application/vnd.openxmlformats-officedocument.theme+xml"/>
  <Override PartName="/ppt/slideLayouts/slideLayout42.xml" ContentType="application/vnd.openxmlformats-officedocument.presentationml.slideLayout+xml"/>
  <Override PartName="/ppt/theme/theme40.xml" ContentType="application/vnd.openxmlformats-officedocument.theme+xml"/>
  <Override PartName="/ppt/slideLayouts/slideLayout43.xml" ContentType="application/vnd.openxmlformats-officedocument.presentationml.slideLayout+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2" r:id="rId2"/>
    <p:sldMasterId id="2147483654" r:id="rId3"/>
    <p:sldMasterId id="2147483656" r:id="rId4"/>
    <p:sldMasterId id="2147483658" r:id="rId5"/>
    <p:sldMasterId id="2147483660" r:id="rId6"/>
    <p:sldMasterId id="2147483662" r:id="rId7"/>
    <p:sldMasterId id="2147483664" r:id="rId8"/>
    <p:sldMasterId id="2147483666" r:id="rId9"/>
    <p:sldMasterId id="2147483668" r:id="rId10"/>
    <p:sldMasterId id="2147483670" r:id="rId11"/>
    <p:sldMasterId id="2147483672" r:id="rId12"/>
    <p:sldMasterId id="2147483674" r:id="rId13"/>
    <p:sldMasterId id="2147483676" r:id="rId14"/>
    <p:sldMasterId id="2147483678" r:id="rId15"/>
    <p:sldMasterId id="2147483680" r:id="rId16"/>
    <p:sldMasterId id="2147483682" r:id="rId17"/>
    <p:sldMasterId id="2147483684" r:id="rId18"/>
    <p:sldMasterId id="2147483686" r:id="rId19"/>
    <p:sldMasterId id="2147483688" r:id="rId20"/>
    <p:sldMasterId id="2147483690" r:id="rId21"/>
    <p:sldMasterId id="2147483692" r:id="rId22"/>
    <p:sldMasterId id="2147483694" r:id="rId23"/>
    <p:sldMasterId id="2147483696" r:id="rId24"/>
    <p:sldMasterId id="2147483698" r:id="rId25"/>
    <p:sldMasterId id="2147483700" r:id="rId26"/>
    <p:sldMasterId id="2147483702" r:id="rId27"/>
    <p:sldMasterId id="2147483704" r:id="rId28"/>
    <p:sldMasterId id="2147483706" r:id="rId29"/>
    <p:sldMasterId id="2147483708" r:id="rId30"/>
    <p:sldMasterId id="2147483710" r:id="rId31"/>
    <p:sldMasterId id="2147483712" r:id="rId32"/>
    <p:sldMasterId id="2147483714" r:id="rId33"/>
    <p:sldMasterId id="2147483716" r:id="rId34"/>
    <p:sldMasterId id="2147483718" r:id="rId35"/>
    <p:sldMasterId id="2147483720" r:id="rId36"/>
    <p:sldMasterId id="2147483722" r:id="rId37"/>
    <p:sldMasterId id="2147483724" r:id="rId38"/>
    <p:sldMasterId id="2147483726" r:id="rId39"/>
    <p:sldMasterId id="2147483728" r:id="rId40"/>
    <p:sldMasterId id="2147483730" r:id="rId41"/>
  </p:sldMasterIdLst>
  <p:notesMasterIdLst>
    <p:notesMasterId r:id="rId132"/>
  </p:notesMasterIdLst>
  <p:handoutMasterIdLst>
    <p:handoutMasterId r:id="rId133"/>
  </p:handoutMasterIdLst>
  <p:sldIdLst>
    <p:sldId id="256" r:id="rId42"/>
    <p:sldId id="263" r:id="rId43"/>
    <p:sldId id="259" r:id="rId44"/>
    <p:sldId id="356" r:id="rId45"/>
    <p:sldId id="460" r:id="rId46"/>
    <p:sldId id="507" r:id="rId47"/>
    <p:sldId id="557" r:id="rId48"/>
    <p:sldId id="508" r:id="rId49"/>
    <p:sldId id="509" r:id="rId50"/>
    <p:sldId id="510" r:id="rId51"/>
    <p:sldId id="524" r:id="rId52"/>
    <p:sldId id="512" r:id="rId53"/>
    <p:sldId id="517" r:id="rId54"/>
    <p:sldId id="525" r:id="rId55"/>
    <p:sldId id="531" r:id="rId56"/>
    <p:sldId id="526" r:id="rId57"/>
    <p:sldId id="527" r:id="rId58"/>
    <p:sldId id="528" r:id="rId59"/>
    <p:sldId id="533" r:id="rId60"/>
    <p:sldId id="566" r:id="rId61"/>
    <p:sldId id="535" r:id="rId62"/>
    <p:sldId id="536" r:id="rId63"/>
    <p:sldId id="537" r:id="rId64"/>
    <p:sldId id="538" r:id="rId65"/>
    <p:sldId id="558" r:id="rId66"/>
    <p:sldId id="568" r:id="rId67"/>
    <p:sldId id="532" r:id="rId68"/>
    <p:sldId id="539" r:id="rId69"/>
    <p:sldId id="540" r:id="rId70"/>
    <p:sldId id="541" r:id="rId71"/>
    <p:sldId id="542" r:id="rId72"/>
    <p:sldId id="543" r:id="rId73"/>
    <p:sldId id="551" r:id="rId74"/>
    <p:sldId id="552" r:id="rId75"/>
    <p:sldId id="559" r:id="rId76"/>
    <p:sldId id="544" r:id="rId77"/>
    <p:sldId id="545" r:id="rId78"/>
    <p:sldId id="546" r:id="rId79"/>
    <p:sldId id="547" r:id="rId80"/>
    <p:sldId id="564" r:id="rId81"/>
    <p:sldId id="548" r:id="rId82"/>
    <p:sldId id="563" r:id="rId83"/>
    <p:sldId id="562" r:id="rId84"/>
    <p:sldId id="549" r:id="rId85"/>
    <p:sldId id="561" r:id="rId86"/>
    <p:sldId id="550" r:id="rId87"/>
    <p:sldId id="560" r:id="rId88"/>
    <p:sldId id="556" r:id="rId89"/>
    <p:sldId id="565" r:id="rId90"/>
    <p:sldId id="554" r:id="rId91"/>
    <p:sldId id="569" r:id="rId92"/>
    <p:sldId id="570" r:id="rId93"/>
    <p:sldId id="571" r:id="rId94"/>
    <p:sldId id="572" r:id="rId95"/>
    <p:sldId id="573" r:id="rId96"/>
    <p:sldId id="574" r:id="rId97"/>
    <p:sldId id="575" r:id="rId98"/>
    <p:sldId id="576" r:id="rId99"/>
    <p:sldId id="577" r:id="rId100"/>
    <p:sldId id="578" r:id="rId101"/>
    <p:sldId id="579" r:id="rId102"/>
    <p:sldId id="580" r:id="rId103"/>
    <p:sldId id="581" r:id="rId104"/>
    <p:sldId id="582" r:id="rId105"/>
    <p:sldId id="583" r:id="rId106"/>
    <p:sldId id="584" r:id="rId107"/>
    <p:sldId id="585" r:id="rId108"/>
    <p:sldId id="586" r:id="rId109"/>
    <p:sldId id="587" r:id="rId110"/>
    <p:sldId id="588" r:id="rId111"/>
    <p:sldId id="589" r:id="rId112"/>
    <p:sldId id="590" r:id="rId113"/>
    <p:sldId id="591" r:id="rId114"/>
    <p:sldId id="592" r:id="rId115"/>
    <p:sldId id="593" r:id="rId116"/>
    <p:sldId id="594" r:id="rId117"/>
    <p:sldId id="595" r:id="rId118"/>
    <p:sldId id="596" r:id="rId119"/>
    <p:sldId id="597" r:id="rId120"/>
    <p:sldId id="598" r:id="rId121"/>
    <p:sldId id="599" r:id="rId122"/>
    <p:sldId id="600" r:id="rId123"/>
    <p:sldId id="601" r:id="rId124"/>
    <p:sldId id="602" r:id="rId125"/>
    <p:sldId id="603" r:id="rId126"/>
    <p:sldId id="604" r:id="rId127"/>
    <p:sldId id="605" r:id="rId128"/>
    <p:sldId id="606" r:id="rId129"/>
    <p:sldId id="607" r:id="rId130"/>
    <p:sldId id="608" r:id="rId131"/>
  </p:sldIdLst>
  <p:sldSz cx="9144000" cy="5143500" type="screen16x9"/>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4">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2422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72" autoAdjust="0"/>
    <p:restoredTop sz="80180" autoAdjust="0"/>
  </p:normalViewPr>
  <p:slideViewPr>
    <p:cSldViewPr snapToGrid="0" snapToObjects="1" showGuides="1">
      <p:cViewPr varScale="1">
        <p:scale>
          <a:sx n="74" d="100"/>
          <a:sy n="74" d="100"/>
        </p:scale>
        <p:origin x="276" y="54"/>
      </p:cViewPr>
      <p:guideLst>
        <p:guide orient="horz" pos="3164"/>
        <p:guide pos="2880"/>
      </p:guideLst>
    </p:cSldViewPr>
  </p:slideViewPr>
  <p:notesTextViewPr>
    <p:cViewPr>
      <p:scale>
        <a:sx n="100" d="100"/>
        <a:sy n="100" d="100"/>
      </p:scale>
      <p:origin x="0" y="0"/>
    </p:cViewPr>
  </p:notesTextViewPr>
  <p:notesViewPr>
    <p:cSldViewPr snapToGrid="0" snapToObjects="1">
      <p:cViewPr varScale="1">
        <p:scale>
          <a:sx n="54" d="100"/>
          <a:sy n="54" d="100"/>
        </p:scale>
        <p:origin x="2874" y="6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76.xml"/><Relationship Id="rId21" Type="http://schemas.openxmlformats.org/officeDocument/2006/relationships/slideMaster" Target="slideMasters/slideMaster21.xml"/><Relationship Id="rId42" Type="http://schemas.openxmlformats.org/officeDocument/2006/relationships/slide" Target="slides/slide1.xml"/><Relationship Id="rId63" Type="http://schemas.openxmlformats.org/officeDocument/2006/relationships/slide" Target="slides/slide22.xml"/><Relationship Id="rId84" Type="http://schemas.openxmlformats.org/officeDocument/2006/relationships/slide" Target="slides/slide43.xml"/><Relationship Id="rId16" Type="http://schemas.openxmlformats.org/officeDocument/2006/relationships/slideMaster" Target="slideMasters/slideMaster16.xml"/><Relationship Id="rId107" Type="http://schemas.openxmlformats.org/officeDocument/2006/relationships/slide" Target="slides/slide66.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 Target="slides/slide12.xml"/><Relationship Id="rId58" Type="http://schemas.openxmlformats.org/officeDocument/2006/relationships/slide" Target="slides/slide17.xml"/><Relationship Id="rId74" Type="http://schemas.openxmlformats.org/officeDocument/2006/relationships/slide" Target="slides/slide33.xml"/><Relationship Id="rId79" Type="http://schemas.openxmlformats.org/officeDocument/2006/relationships/slide" Target="slides/slide38.xml"/><Relationship Id="rId102" Type="http://schemas.openxmlformats.org/officeDocument/2006/relationships/slide" Target="slides/slide61.xml"/><Relationship Id="rId123" Type="http://schemas.openxmlformats.org/officeDocument/2006/relationships/slide" Target="slides/slide82.xml"/><Relationship Id="rId128" Type="http://schemas.openxmlformats.org/officeDocument/2006/relationships/slide" Target="slides/slide87.xml"/><Relationship Id="rId5" Type="http://schemas.openxmlformats.org/officeDocument/2006/relationships/slideMaster" Target="slideMasters/slideMaster5.xml"/><Relationship Id="rId90" Type="http://schemas.openxmlformats.org/officeDocument/2006/relationships/slide" Target="slides/slide49.xml"/><Relationship Id="rId95" Type="http://schemas.openxmlformats.org/officeDocument/2006/relationships/slide" Target="slides/slide5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 Target="slides/slide2.xml"/><Relationship Id="rId48" Type="http://schemas.openxmlformats.org/officeDocument/2006/relationships/slide" Target="slides/slide7.xml"/><Relationship Id="rId64" Type="http://schemas.openxmlformats.org/officeDocument/2006/relationships/slide" Target="slides/slide23.xml"/><Relationship Id="rId69" Type="http://schemas.openxmlformats.org/officeDocument/2006/relationships/slide" Target="slides/slide28.xml"/><Relationship Id="rId113" Type="http://schemas.openxmlformats.org/officeDocument/2006/relationships/slide" Target="slides/slide72.xml"/><Relationship Id="rId118" Type="http://schemas.openxmlformats.org/officeDocument/2006/relationships/slide" Target="slides/slide77.xml"/><Relationship Id="rId134" Type="http://schemas.openxmlformats.org/officeDocument/2006/relationships/presProps" Target="presProps.xml"/><Relationship Id="rId80" Type="http://schemas.openxmlformats.org/officeDocument/2006/relationships/slide" Target="slides/slide39.xml"/><Relationship Id="rId85" Type="http://schemas.openxmlformats.org/officeDocument/2006/relationships/slide" Target="slides/slide44.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59" Type="http://schemas.openxmlformats.org/officeDocument/2006/relationships/slide" Target="slides/slide18.xml"/><Relationship Id="rId103" Type="http://schemas.openxmlformats.org/officeDocument/2006/relationships/slide" Target="slides/slide62.xml"/><Relationship Id="rId108" Type="http://schemas.openxmlformats.org/officeDocument/2006/relationships/slide" Target="slides/slide67.xml"/><Relationship Id="rId124" Type="http://schemas.openxmlformats.org/officeDocument/2006/relationships/slide" Target="slides/slide83.xml"/><Relationship Id="rId129" Type="http://schemas.openxmlformats.org/officeDocument/2006/relationships/slide" Target="slides/slide88.xml"/><Relationship Id="rId54" Type="http://schemas.openxmlformats.org/officeDocument/2006/relationships/slide" Target="slides/slide13.xml"/><Relationship Id="rId70" Type="http://schemas.openxmlformats.org/officeDocument/2006/relationships/slide" Target="slides/slide29.xml"/><Relationship Id="rId75" Type="http://schemas.openxmlformats.org/officeDocument/2006/relationships/slide" Target="slides/slide34.xml"/><Relationship Id="rId91" Type="http://schemas.openxmlformats.org/officeDocument/2006/relationships/slide" Target="slides/slide50.xml"/><Relationship Id="rId96" Type="http://schemas.openxmlformats.org/officeDocument/2006/relationships/slide" Target="slides/slide55.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 Target="slides/slide8.xml"/><Relationship Id="rId114" Type="http://schemas.openxmlformats.org/officeDocument/2006/relationships/slide" Target="slides/slide73.xml"/><Relationship Id="rId119" Type="http://schemas.openxmlformats.org/officeDocument/2006/relationships/slide" Target="slides/slide78.xml"/><Relationship Id="rId44" Type="http://schemas.openxmlformats.org/officeDocument/2006/relationships/slide" Target="slides/slide3.xml"/><Relationship Id="rId60" Type="http://schemas.openxmlformats.org/officeDocument/2006/relationships/slide" Target="slides/slide19.xml"/><Relationship Id="rId65" Type="http://schemas.openxmlformats.org/officeDocument/2006/relationships/slide" Target="slides/slide24.xml"/><Relationship Id="rId81" Type="http://schemas.openxmlformats.org/officeDocument/2006/relationships/slide" Target="slides/slide40.xml"/><Relationship Id="rId86" Type="http://schemas.openxmlformats.org/officeDocument/2006/relationships/slide" Target="slides/slide45.xml"/><Relationship Id="rId130" Type="http://schemas.openxmlformats.org/officeDocument/2006/relationships/slide" Target="slides/slide89.xml"/><Relationship Id="rId135" Type="http://schemas.openxmlformats.org/officeDocument/2006/relationships/viewProps" Target="viewProps.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68.xml"/><Relationship Id="rId34" Type="http://schemas.openxmlformats.org/officeDocument/2006/relationships/slideMaster" Target="slideMasters/slideMaster34.xml"/><Relationship Id="rId50" Type="http://schemas.openxmlformats.org/officeDocument/2006/relationships/slide" Target="slides/slide9.xml"/><Relationship Id="rId55" Type="http://schemas.openxmlformats.org/officeDocument/2006/relationships/slide" Target="slides/slide14.xml"/><Relationship Id="rId76" Type="http://schemas.openxmlformats.org/officeDocument/2006/relationships/slide" Target="slides/slide35.xml"/><Relationship Id="rId97" Type="http://schemas.openxmlformats.org/officeDocument/2006/relationships/slide" Target="slides/slide56.xml"/><Relationship Id="rId104" Type="http://schemas.openxmlformats.org/officeDocument/2006/relationships/slide" Target="slides/slide63.xml"/><Relationship Id="rId120" Type="http://schemas.openxmlformats.org/officeDocument/2006/relationships/slide" Target="slides/slide79.xml"/><Relationship Id="rId125" Type="http://schemas.openxmlformats.org/officeDocument/2006/relationships/slide" Target="slides/slide84.xml"/><Relationship Id="rId7" Type="http://schemas.openxmlformats.org/officeDocument/2006/relationships/slideMaster" Target="slideMasters/slideMaster7.xml"/><Relationship Id="rId71" Type="http://schemas.openxmlformats.org/officeDocument/2006/relationships/slide" Target="slides/slide30.xml"/><Relationship Id="rId92" Type="http://schemas.openxmlformats.org/officeDocument/2006/relationships/slide" Target="slides/slide51.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 Target="slides/slide4.xml"/><Relationship Id="rId66" Type="http://schemas.openxmlformats.org/officeDocument/2006/relationships/slide" Target="slides/slide25.xml"/><Relationship Id="rId87" Type="http://schemas.openxmlformats.org/officeDocument/2006/relationships/slide" Target="slides/slide46.xml"/><Relationship Id="rId110" Type="http://schemas.openxmlformats.org/officeDocument/2006/relationships/slide" Target="slides/slide69.xml"/><Relationship Id="rId115" Type="http://schemas.openxmlformats.org/officeDocument/2006/relationships/slide" Target="slides/slide74.xml"/><Relationship Id="rId131" Type="http://schemas.openxmlformats.org/officeDocument/2006/relationships/slide" Target="slides/slide90.xml"/><Relationship Id="rId136" Type="http://schemas.openxmlformats.org/officeDocument/2006/relationships/theme" Target="theme/theme1.xml"/><Relationship Id="rId61" Type="http://schemas.openxmlformats.org/officeDocument/2006/relationships/slide" Target="slides/slide20.xml"/><Relationship Id="rId82" Type="http://schemas.openxmlformats.org/officeDocument/2006/relationships/slide" Target="slides/slide4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15.xml"/><Relationship Id="rId77" Type="http://schemas.openxmlformats.org/officeDocument/2006/relationships/slide" Target="slides/slide36.xml"/><Relationship Id="rId100" Type="http://schemas.openxmlformats.org/officeDocument/2006/relationships/slide" Target="slides/slide59.xml"/><Relationship Id="rId105" Type="http://schemas.openxmlformats.org/officeDocument/2006/relationships/slide" Target="slides/slide64.xml"/><Relationship Id="rId126" Type="http://schemas.openxmlformats.org/officeDocument/2006/relationships/slide" Target="slides/slide85.xml"/><Relationship Id="rId8" Type="http://schemas.openxmlformats.org/officeDocument/2006/relationships/slideMaster" Target="slideMasters/slideMaster8.xml"/><Relationship Id="rId51" Type="http://schemas.openxmlformats.org/officeDocument/2006/relationships/slide" Target="slides/slide10.xml"/><Relationship Id="rId72" Type="http://schemas.openxmlformats.org/officeDocument/2006/relationships/slide" Target="slides/slide31.xml"/><Relationship Id="rId93" Type="http://schemas.openxmlformats.org/officeDocument/2006/relationships/slide" Target="slides/slide52.xml"/><Relationship Id="rId98" Type="http://schemas.openxmlformats.org/officeDocument/2006/relationships/slide" Target="slides/slide57.xml"/><Relationship Id="rId121" Type="http://schemas.openxmlformats.org/officeDocument/2006/relationships/slide" Target="slides/slide80.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 Target="slides/slide5.xml"/><Relationship Id="rId67" Type="http://schemas.openxmlformats.org/officeDocument/2006/relationships/slide" Target="slides/slide26.xml"/><Relationship Id="rId116" Type="http://schemas.openxmlformats.org/officeDocument/2006/relationships/slide" Target="slides/slide75.xml"/><Relationship Id="rId137" Type="http://schemas.openxmlformats.org/officeDocument/2006/relationships/tableStyles" Target="tableStyles.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 Target="slides/slide21.xml"/><Relationship Id="rId83" Type="http://schemas.openxmlformats.org/officeDocument/2006/relationships/slide" Target="slides/slide42.xml"/><Relationship Id="rId88" Type="http://schemas.openxmlformats.org/officeDocument/2006/relationships/slide" Target="slides/slide47.xml"/><Relationship Id="rId111" Type="http://schemas.openxmlformats.org/officeDocument/2006/relationships/slide" Target="slides/slide70.xml"/><Relationship Id="rId132" Type="http://schemas.openxmlformats.org/officeDocument/2006/relationships/notesMaster" Target="notesMasters/notesMaster1.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 Target="slides/slide16.xml"/><Relationship Id="rId106" Type="http://schemas.openxmlformats.org/officeDocument/2006/relationships/slide" Target="slides/slide65.xml"/><Relationship Id="rId127" Type="http://schemas.openxmlformats.org/officeDocument/2006/relationships/slide" Target="slides/slide86.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11.xml"/><Relationship Id="rId73" Type="http://schemas.openxmlformats.org/officeDocument/2006/relationships/slide" Target="slides/slide32.xml"/><Relationship Id="rId78" Type="http://schemas.openxmlformats.org/officeDocument/2006/relationships/slide" Target="slides/slide37.xml"/><Relationship Id="rId94" Type="http://schemas.openxmlformats.org/officeDocument/2006/relationships/slide" Target="slides/slide53.xml"/><Relationship Id="rId99" Type="http://schemas.openxmlformats.org/officeDocument/2006/relationships/slide" Target="slides/slide58.xml"/><Relationship Id="rId101" Type="http://schemas.openxmlformats.org/officeDocument/2006/relationships/slide" Target="slides/slide60.xml"/><Relationship Id="rId122" Type="http://schemas.openxmlformats.org/officeDocument/2006/relationships/slide" Target="slides/slide81.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Master" Target="slideMasters/slideMaster26.xml"/><Relationship Id="rId47" Type="http://schemas.openxmlformats.org/officeDocument/2006/relationships/slide" Target="slides/slide6.xml"/><Relationship Id="rId68" Type="http://schemas.openxmlformats.org/officeDocument/2006/relationships/slide" Target="slides/slide27.xml"/><Relationship Id="rId89" Type="http://schemas.openxmlformats.org/officeDocument/2006/relationships/slide" Target="slides/slide48.xml"/><Relationship Id="rId112" Type="http://schemas.openxmlformats.org/officeDocument/2006/relationships/slide" Target="slides/slide71.xml"/><Relationship Id="rId133"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D8823CD-CB38-4E58-8498-01108E772D14}" type="doc">
      <dgm:prSet loTypeId="urn:microsoft.com/office/officeart/2005/8/layout/arrow2#1" loCatId="process" qsTypeId="urn:microsoft.com/office/officeart/2005/8/quickstyle/simple1#3" qsCatId="simple" csTypeId="urn:microsoft.com/office/officeart/2005/8/colors/accent1_2#3" csCatId="accent1" phldr="1"/>
      <dgm:spPr/>
    </dgm:pt>
    <dgm:pt modelId="{DF62D8F4-10EB-478E-85E2-A4F9C0BE1096}">
      <dgm:prSet phldrT="[文本]"/>
      <dgm:spPr/>
      <dgm:t>
        <a:bodyPr/>
        <a:lstStyle/>
        <a:p>
          <a:r>
            <a:rPr lang="zh-CN" altLang="en-US" dirty="0" smtClean="0">
              <a:solidFill>
                <a:srgbClr val="FF0000"/>
              </a:solidFill>
            </a:rPr>
            <a:t>清晰的版本控制</a:t>
          </a:r>
          <a:endParaRPr lang="zh-CN" altLang="en-US" dirty="0">
            <a:solidFill>
              <a:srgbClr val="FF0000"/>
            </a:solidFill>
          </a:endParaRPr>
        </a:p>
      </dgm:t>
    </dgm:pt>
    <dgm:pt modelId="{5BD5EDD9-C141-47F0-91A1-9F71A4224BDB}" type="parTrans" cxnId="{9CD74627-D87E-426B-8934-333A6243DC79}">
      <dgm:prSet/>
      <dgm:spPr/>
      <dgm:t>
        <a:bodyPr/>
        <a:lstStyle/>
        <a:p>
          <a:endParaRPr lang="zh-CN" altLang="en-US"/>
        </a:p>
      </dgm:t>
    </dgm:pt>
    <dgm:pt modelId="{FA6B20CF-860A-4E2D-9D95-D2BA4B6F9F18}" type="sibTrans" cxnId="{9CD74627-D87E-426B-8934-333A6243DC79}">
      <dgm:prSet/>
      <dgm:spPr/>
      <dgm:t>
        <a:bodyPr/>
        <a:lstStyle/>
        <a:p>
          <a:endParaRPr lang="zh-CN" altLang="en-US"/>
        </a:p>
      </dgm:t>
    </dgm:pt>
    <dgm:pt modelId="{87DBFF11-31A4-43AF-887D-ADA985D3AB47}">
      <dgm:prSet phldrT="[文本]"/>
      <dgm:spPr/>
      <dgm:t>
        <a:bodyPr/>
        <a:lstStyle/>
        <a:p>
          <a:r>
            <a:rPr lang="zh-CN" altLang="en-US" dirty="0" smtClean="0">
              <a:solidFill>
                <a:srgbClr val="FFFF00"/>
              </a:solidFill>
            </a:rPr>
            <a:t>完善的功能规格</a:t>
          </a:r>
          <a:endParaRPr lang="zh-CN" altLang="en-US" dirty="0">
            <a:solidFill>
              <a:srgbClr val="FFFF00"/>
            </a:solidFill>
          </a:endParaRPr>
        </a:p>
      </dgm:t>
    </dgm:pt>
    <dgm:pt modelId="{42D4F1C4-76E9-4216-8EF9-DECD218980CB}" type="parTrans" cxnId="{1F8407F9-86D4-4F52-A464-901EA83C67EC}">
      <dgm:prSet/>
      <dgm:spPr/>
      <dgm:t>
        <a:bodyPr/>
        <a:lstStyle/>
        <a:p>
          <a:endParaRPr lang="zh-CN" altLang="en-US"/>
        </a:p>
      </dgm:t>
    </dgm:pt>
    <dgm:pt modelId="{69A28451-8332-43CA-9292-A75A1BDAECC7}" type="sibTrans" cxnId="{1F8407F9-86D4-4F52-A464-901EA83C67EC}">
      <dgm:prSet/>
      <dgm:spPr/>
      <dgm:t>
        <a:bodyPr/>
        <a:lstStyle/>
        <a:p>
          <a:endParaRPr lang="zh-CN" altLang="en-US"/>
        </a:p>
      </dgm:t>
    </dgm:pt>
    <dgm:pt modelId="{06A5D737-44C0-469F-B298-DD0A41D7C097}">
      <dgm:prSet/>
      <dgm:spPr/>
      <dgm:t>
        <a:bodyPr/>
        <a:lstStyle/>
        <a:p>
          <a:endParaRPr altLang="en-US"/>
        </a:p>
      </dgm:t>
    </dgm:pt>
    <dgm:pt modelId="{D8D2A8C3-4E9D-476E-B9EE-11827C2691B3}" type="parTrans" cxnId="{2E449463-88E6-447F-832F-3AF44D5BA5E2}">
      <dgm:prSet/>
      <dgm:spPr/>
    </dgm:pt>
    <dgm:pt modelId="{FD100867-A25A-48D3-9CB5-8606D1FBFBBA}" type="sibTrans" cxnId="{2E449463-88E6-447F-832F-3AF44D5BA5E2}">
      <dgm:prSet/>
      <dgm:spPr/>
    </dgm:pt>
    <dgm:pt modelId="{4839F0A5-0313-4AB9-808A-8E7303898DFB}">
      <dgm:prSet/>
      <dgm:spPr/>
      <dgm:t>
        <a:bodyPr/>
        <a:lstStyle/>
        <a:p>
          <a:endParaRPr altLang="en-US"/>
        </a:p>
      </dgm:t>
    </dgm:pt>
    <dgm:pt modelId="{D9DDE04E-C24D-4CF8-B18C-054AEF0AC5EC}" type="parTrans" cxnId="{8FD5AC8F-2008-4EAE-88C6-38D4A6F27B75}">
      <dgm:prSet/>
      <dgm:spPr/>
    </dgm:pt>
    <dgm:pt modelId="{70079DA3-3E63-4A39-80F4-7391894F0BC6}" type="sibTrans" cxnId="{8FD5AC8F-2008-4EAE-88C6-38D4A6F27B75}">
      <dgm:prSet/>
      <dgm:spPr/>
    </dgm:pt>
    <dgm:pt modelId="{E5C9D789-FDFE-4FB2-A31B-391CC14C8464}">
      <dgm:prSet phldrT="[文本]"/>
      <dgm:spPr/>
      <dgm:t>
        <a:bodyPr/>
        <a:lstStyle/>
        <a:p>
          <a:r>
            <a:rPr lang="zh-CN" altLang="en-US" dirty="0" smtClean="0">
              <a:solidFill>
                <a:srgbClr val="00B0F0"/>
              </a:solidFill>
            </a:rPr>
            <a:t>严格遵守集成协议</a:t>
          </a:r>
          <a:endParaRPr lang="zh-CN" altLang="en-US" dirty="0">
            <a:solidFill>
              <a:srgbClr val="00B0F0"/>
            </a:solidFill>
          </a:endParaRPr>
        </a:p>
      </dgm:t>
    </dgm:pt>
    <dgm:pt modelId="{A5FA8584-D5C2-4164-AE76-41AF088CE2A3}" type="parTrans" cxnId="{01AA83D6-046D-4ED1-936D-0B584EBE4CF8}">
      <dgm:prSet/>
      <dgm:spPr/>
      <dgm:t>
        <a:bodyPr/>
        <a:lstStyle/>
        <a:p>
          <a:endParaRPr lang="zh-CN" altLang="en-US"/>
        </a:p>
      </dgm:t>
    </dgm:pt>
    <dgm:pt modelId="{835CB7CA-0B93-4F1E-BC5B-0AD0184DE2D4}" type="sibTrans" cxnId="{01AA83D6-046D-4ED1-936D-0B584EBE4CF8}">
      <dgm:prSet/>
      <dgm:spPr/>
      <dgm:t>
        <a:bodyPr/>
        <a:lstStyle/>
        <a:p>
          <a:endParaRPr lang="zh-CN" altLang="en-US"/>
        </a:p>
      </dgm:t>
    </dgm:pt>
    <dgm:pt modelId="{6E2A7C64-D330-4950-A33D-2AF86CCDF21D}" type="pres">
      <dgm:prSet presAssocID="{AD8823CD-CB38-4E58-8498-01108E772D14}" presName="arrowDiagram" presStyleCnt="0">
        <dgm:presLayoutVars>
          <dgm:chMax val="5"/>
          <dgm:dir/>
          <dgm:resizeHandles val="exact"/>
        </dgm:presLayoutVars>
      </dgm:prSet>
      <dgm:spPr/>
    </dgm:pt>
    <dgm:pt modelId="{28D3B2C7-05B8-4853-81BF-90D78450B274}" type="pres">
      <dgm:prSet presAssocID="{AD8823CD-CB38-4E58-8498-01108E772D14}" presName="arrow" presStyleLbl="bgShp" presStyleIdx="0" presStyleCnt="1"/>
      <dgm:spPr/>
    </dgm:pt>
    <dgm:pt modelId="{550C4514-E700-4207-B811-331A37EA8592}" type="pres">
      <dgm:prSet presAssocID="{AD8823CD-CB38-4E58-8498-01108E772D14}" presName="arrowDiagram3" presStyleCnt="0"/>
      <dgm:spPr/>
    </dgm:pt>
    <dgm:pt modelId="{C0464478-97FC-4963-A1D4-240FBCA54F8F}" type="pres">
      <dgm:prSet presAssocID="{DF62D8F4-10EB-478E-85E2-A4F9C0BE1096}" presName="bullet3a" presStyleLbl="node1" presStyleIdx="0" presStyleCnt="3"/>
      <dgm:spPr/>
    </dgm:pt>
    <dgm:pt modelId="{E6712ED6-CE51-4D5B-9871-CB9EDA2C000B}" type="pres">
      <dgm:prSet presAssocID="{DF62D8F4-10EB-478E-85E2-A4F9C0BE1096}" presName="textBox3a" presStyleLbl="revTx" presStyleIdx="0" presStyleCnt="3">
        <dgm:presLayoutVars>
          <dgm:bulletEnabled val="1"/>
        </dgm:presLayoutVars>
      </dgm:prSet>
      <dgm:spPr/>
      <dgm:t>
        <a:bodyPr/>
        <a:lstStyle/>
        <a:p>
          <a:endParaRPr lang="zh-CN" altLang="en-US"/>
        </a:p>
      </dgm:t>
    </dgm:pt>
    <dgm:pt modelId="{74E3C56D-B675-4B33-9052-219C9D01EF62}" type="pres">
      <dgm:prSet presAssocID="{87DBFF11-31A4-43AF-887D-ADA985D3AB47}" presName="bullet3b" presStyleLbl="node1" presStyleIdx="1" presStyleCnt="3"/>
      <dgm:spPr/>
    </dgm:pt>
    <dgm:pt modelId="{C6D4F54D-0A5F-47D0-BE5C-9309373BB250}" type="pres">
      <dgm:prSet presAssocID="{87DBFF11-31A4-43AF-887D-ADA985D3AB47}" presName="textBox3b" presStyleLbl="revTx" presStyleIdx="1" presStyleCnt="3">
        <dgm:presLayoutVars>
          <dgm:bulletEnabled val="1"/>
        </dgm:presLayoutVars>
      </dgm:prSet>
      <dgm:spPr/>
      <dgm:t>
        <a:bodyPr/>
        <a:lstStyle/>
        <a:p>
          <a:endParaRPr lang="zh-CN" altLang="en-US"/>
        </a:p>
      </dgm:t>
    </dgm:pt>
    <dgm:pt modelId="{0BE483EB-FD93-47D2-A48A-A78A6A59EFEA}" type="pres">
      <dgm:prSet presAssocID="{E5C9D789-FDFE-4FB2-A31B-391CC14C8464}" presName="bullet3c" presStyleLbl="node1" presStyleIdx="2" presStyleCnt="3"/>
      <dgm:spPr/>
    </dgm:pt>
    <dgm:pt modelId="{647B3C85-0E42-4513-8590-9969611E61DF}" type="pres">
      <dgm:prSet presAssocID="{E5C9D789-FDFE-4FB2-A31B-391CC14C8464}" presName="textBox3c" presStyleLbl="revTx" presStyleIdx="2" presStyleCnt="3">
        <dgm:presLayoutVars>
          <dgm:bulletEnabled val="1"/>
        </dgm:presLayoutVars>
      </dgm:prSet>
      <dgm:spPr/>
      <dgm:t>
        <a:bodyPr/>
        <a:lstStyle/>
        <a:p>
          <a:endParaRPr lang="zh-CN" altLang="en-US"/>
        </a:p>
      </dgm:t>
    </dgm:pt>
  </dgm:ptLst>
  <dgm:cxnLst>
    <dgm:cxn modelId="{01AA83D6-046D-4ED1-936D-0B584EBE4CF8}" srcId="{AD8823CD-CB38-4E58-8498-01108E772D14}" destId="{E5C9D789-FDFE-4FB2-A31B-391CC14C8464}" srcOrd="2" destOrd="0" parTransId="{A5FA8584-D5C2-4164-AE76-41AF088CE2A3}" sibTransId="{835CB7CA-0B93-4F1E-BC5B-0AD0184DE2D4}"/>
    <dgm:cxn modelId="{D0D62C88-64BC-4127-9983-6B526BF651C4}" type="presOf" srcId="{AD8823CD-CB38-4E58-8498-01108E772D14}" destId="{6E2A7C64-D330-4950-A33D-2AF86CCDF21D}" srcOrd="0" destOrd="0" presId="urn:microsoft.com/office/officeart/2005/8/layout/arrow2#1"/>
    <dgm:cxn modelId="{9CD74627-D87E-426B-8934-333A6243DC79}" srcId="{AD8823CD-CB38-4E58-8498-01108E772D14}" destId="{DF62D8F4-10EB-478E-85E2-A4F9C0BE1096}" srcOrd="0" destOrd="0" parTransId="{5BD5EDD9-C141-47F0-91A1-9F71A4224BDB}" sibTransId="{FA6B20CF-860A-4E2D-9D95-D2BA4B6F9F18}"/>
    <dgm:cxn modelId="{EDF56265-E3E0-41CC-A6D3-26C143FFD6DA}" type="presOf" srcId="{E5C9D789-FDFE-4FB2-A31B-391CC14C8464}" destId="{647B3C85-0E42-4513-8590-9969611E61DF}" srcOrd="0" destOrd="0" presId="urn:microsoft.com/office/officeart/2005/8/layout/arrow2#1"/>
    <dgm:cxn modelId="{2E449463-88E6-447F-832F-3AF44D5BA5E2}" srcId="{87DBFF11-31A4-43AF-887D-ADA985D3AB47}" destId="{06A5D737-44C0-469F-B298-DD0A41D7C097}" srcOrd="0" destOrd="0" parTransId="{D8D2A8C3-4E9D-476E-B9EE-11827C2691B3}" sibTransId="{FD100867-A25A-48D3-9CB5-8606D1FBFBBA}"/>
    <dgm:cxn modelId="{87C196DD-C91D-4FFD-A625-ABC2F4CFEC35}" type="presOf" srcId="{87DBFF11-31A4-43AF-887D-ADA985D3AB47}" destId="{C6D4F54D-0A5F-47D0-BE5C-9309373BB250}" srcOrd="0" destOrd="0" presId="urn:microsoft.com/office/officeart/2005/8/layout/arrow2#1"/>
    <dgm:cxn modelId="{F9320545-EE9E-4326-AF94-23432C8A7D08}" type="presOf" srcId="{DF62D8F4-10EB-478E-85E2-A4F9C0BE1096}" destId="{E6712ED6-CE51-4D5B-9871-CB9EDA2C000B}" srcOrd="0" destOrd="0" presId="urn:microsoft.com/office/officeart/2005/8/layout/arrow2#1"/>
    <dgm:cxn modelId="{8FD5AC8F-2008-4EAE-88C6-38D4A6F27B75}" srcId="{87DBFF11-31A4-43AF-887D-ADA985D3AB47}" destId="{4839F0A5-0313-4AB9-808A-8E7303898DFB}" srcOrd="1" destOrd="0" parTransId="{D9DDE04E-C24D-4CF8-B18C-054AEF0AC5EC}" sibTransId="{70079DA3-3E63-4A39-80F4-7391894F0BC6}"/>
    <dgm:cxn modelId="{1F8407F9-86D4-4F52-A464-901EA83C67EC}" srcId="{AD8823CD-CB38-4E58-8498-01108E772D14}" destId="{87DBFF11-31A4-43AF-887D-ADA985D3AB47}" srcOrd="1" destOrd="0" parTransId="{42D4F1C4-76E9-4216-8EF9-DECD218980CB}" sibTransId="{69A28451-8332-43CA-9292-A75A1BDAECC7}"/>
    <dgm:cxn modelId="{D5CD8988-979B-4BF4-ADE2-9B4F4922FFD8}" type="presOf" srcId="{06A5D737-44C0-469F-B298-DD0A41D7C097}" destId="{C6D4F54D-0A5F-47D0-BE5C-9309373BB250}" srcOrd="0" destOrd="1" presId="urn:microsoft.com/office/officeart/2005/8/layout/arrow2#1"/>
    <dgm:cxn modelId="{A31A1637-49BC-407E-976B-024AF99FE32B}" type="presOf" srcId="{4839F0A5-0313-4AB9-808A-8E7303898DFB}" destId="{C6D4F54D-0A5F-47D0-BE5C-9309373BB250}" srcOrd="0" destOrd="2" presId="urn:microsoft.com/office/officeart/2005/8/layout/arrow2#1"/>
    <dgm:cxn modelId="{FBD1DDA7-36FA-4ED3-9B19-F4009BFD9F84}" type="presParOf" srcId="{6E2A7C64-D330-4950-A33D-2AF86CCDF21D}" destId="{28D3B2C7-05B8-4853-81BF-90D78450B274}" srcOrd="0" destOrd="0" presId="urn:microsoft.com/office/officeart/2005/8/layout/arrow2#1"/>
    <dgm:cxn modelId="{BE91E9C3-644D-4440-8CCC-13970BAA7295}" type="presParOf" srcId="{6E2A7C64-D330-4950-A33D-2AF86CCDF21D}" destId="{550C4514-E700-4207-B811-331A37EA8592}" srcOrd="1" destOrd="0" presId="urn:microsoft.com/office/officeart/2005/8/layout/arrow2#1"/>
    <dgm:cxn modelId="{DA9D1704-FA2D-4249-A0D3-6ADD4B9592EB}" type="presParOf" srcId="{550C4514-E700-4207-B811-331A37EA8592}" destId="{C0464478-97FC-4963-A1D4-240FBCA54F8F}" srcOrd="0" destOrd="0" presId="urn:microsoft.com/office/officeart/2005/8/layout/arrow2#1"/>
    <dgm:cxn modelId="{88DF5E2A-B635-4F3F-9F52-68B2A062CB97}" type="presParOf" srcId="{550C4514-E700-4207-B811-331A37EA8592}" destId="{E6712ED6-CE51-4D5B-9871-CB9EDA2C000B}" srcOrd="1" destOrd="0" presId="urn:microsoft.com/office/officeart/2005/8/layout/arrow2#1"/>
    <dgm:cxn modelId="{B4E99D0A-E2C9-42FA-A0F6-0A4C6997682A}" type="presParOf" srcId="{550C4514-E700-4207-B811-331A37EA8592}" destId="{74E3C56D-B675-4B33-9052-219C9D01EF62}" srcOrd="2" destOrd="0" presId="urn:microsoft.com/office/officeart/2005/8/layout/arrow2#1"/>
    <dgm:cxn modelId="{1AC79DEA-9E81-4CBA-9229-AEF5B7CA0FA0}" type="presParOf" srcId="{550C4514-E700-4207-B811-331A37EA8592}" destId="{C6D4F54D-0A5F-47D0-BE5C-9309373BB250}" srcOrd="3" destOrd="0" presId="urn:microsoft.com/office/officeart/2005/8/layout/arrow2#1"/>
    <dgm:cxn modelId="{C644ED31-7B7F-4D6C-A8AA-1B07C1327B79}" type="presParOf" srcId="{550C4514-E700-4207-B811-331A37EA8592}" destId="{0BE483EB-FD93-47D2-A48A-A78A6A59EFEA}" srcOrd="4" destOrd="0" presId="urn:microsoft.com/office/officeart/2005/8/layout/arrow2#1"/>
    <dgm:cxn modelId="{59EC26AD-B623-4AE3-B392-2B25AD665EDD}" type="presParOf" srcId="{550C4514-E700-4207-B811-331A37EA8592}" destId="{647B3C85-0E42-4513-8590-9969611E61DF}" srcOrd="5" destOrd="0" presId="urn:microsoft.com/office/officeart/2005/8/layout/arrow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18CCF1-C502-4705-B152-2CF1267FE689}" type="doc">
      <dgm:prSet loTypeId="urn:microsoft.com/office/officeart/2005/8/layout/arrow3#1" loCatId="relationship" qsTypeId="urn:microsoft.com/office/officeart/2005/8/quickstyle/simple1#4" qsCatId="simple" csTypeId="urn:microsoft.com/office/officeart/2005/8/colors/accent1_2#4" csCatId="accent1" phldr="0"/>
      <dgm:spPr/>
      <dgm:t>
        <a:bodyPr/>
        <a:lstStyle/>
        <a:p>
          <a:endParaRPr lang="zh-CN" altLang="en-US"/>
        </a:p>
      </dgm:t>
    </dgm:pt>
    <dgm:pt modelId="{5BCBE6D3-20C5-4824-A1D7-A7EFB2B4CFE2}">
      <dgm:prSet phldrT="[文本]" phldr="0" custT="0"/>
      <dgm:spPr/>
      <dgm:t>
        <a:bodyPr vert="horz" wrap="square"/>
        <a:lstStyle/>
        <a:p>
          <a:pPr>
            <a:lnSpc>
              <a:spcPct val="100000"/>
            </a:lnSpc>
            <a:spcBef>
              <a:spcPct val="0"/>
            </a:spcBef>
            <a:spcAft>
              <a:spcPct val="35000"/>
            </a:spcAft>
          </a:pPr>
          <a:r>
            <a:rPr lang="zh-CN" altLang="en-US" b="1">
              <a:solidFill>
                <a:schemeClr val="bg1"/>
              </a:solidFill>
            </a:rPr>
            <a:t>加强质量意识</a:t>
          </a:r>
        </a:p>
      </dgm:t>
    </dgm:pt>
    <dgm:pt modelId="{59BBCB00-D090-4BF7-877F-BBEFED941EC7}" type="parTrans" cxnId="{5CC2F589-5BB3-4936-B537-9517035D13D1}">
      <dgm:prSet/>
      <dgm:spPr/>
      <dgm:t>
        <a:bodyPr/>
        <a:lstStyle/>
        <a:p>
          <a:endParaRPr lang="zh-CN" altLang="en-US"/>
        </a:p>
      </dgm:t>
    </dgm:pt>
    <dgm:pt modelId="{A8C1F5E9-3061-440C-91B6-7B8DC8902E3F}" type="sibTrans" cxnId="{5CC2F589-5BB3-4936-B537-9517035D13D1}">
      <dgm:prSet/>
      <dgm:spPr/>
      <dgm:t>
        <a:bodyPr/>
        <a:lstStyle/>
        <a:p>
          <a:endParaRPr lang="zh-CN" altLang="en-US"/>
        </a:p>
      </dgm:t>
    </dgm:pt>
    <dgm:pt modelId="{A503CD65-5674-4348-A21C-ACB3E9EDD515}">
      <dgm:prSet phldrT="[文本]" phldr="0" custT="0"/>
      <dgm:spPr/>
      <dgm:t>
        <a:bodyPr vert="horz" wrap="square"/>
        <a:lstStyle/>
        <a:p>
          <a:pPr>
            <a:lnSpc>
              <a:spcPct val="100000"/>
            </a:lnSpc>
            <a:spcBef>
              <a:spcPct val="0"/>
            </a:spcBef>
            <a:spcAft>
              <a:spcPct val="35000"/>
            </a:spcAft>
          </a:pPr>
          <a:r>
            <a:rPr lang="zh-CN" altLang="en-US" b="1">
              <a:solidFill>
                <a:schemeClr val="bg1"/>
              </a:solidFill>
            </a:rPr>
            <a:t>认真审视每一行代码</a:t>
          </a:r>
        </a:p>
      </dgm:t>
    </dgm:pt>
    <dgm:pt modelId="{747FA98F-ED37-4268-94D9-A032C64510B7}" type="parTrans" cxnId="{D02128B9-BE3D-411D-9A70-86932FEB368F}">
      <dgm:prSet/>
      <dgm:spPr/>
      <dgm:t>
        <a:bodyPr/>
        <a:lstStyle/>
        <a:p>
          <a:endParaRPr lang="zh-CN" altLang="en-US"/>
        </a:p>
      </dgm:t>
    </dgm:pt>
    <dgm:pt modelId="{57AD28BA-E41B-4938-B0D0-C3A246FBBE18}" type="sibTrans" cxnId="{D02128B9-BE3D-411D-9A70-86932FEB368F}">
      <dgm:prSet/>
      <dgm:spPr/>
      <dgm:t>
        <a:bodyPr/>
        <a:lstStyle/>
        <a:p>
          <a:endParaRPr lang="zh-CN" altLang="en-US"/>
        </a:p>
      </dgm:t>
    </dgm:pt>
    <dgm:pt modelId="{5ABA4FC2-DFC4-4050-97A4-C4BB9F6E29BB}" type="pres">
      <dgm:prSet presAssocID="{3818CCF1-C502-4705-B152-2CF1267FE689}" presName="compositeShape" presStyleCnt="0">
        <dgm:presLayoutVars>
          <dgm:chMax val="2"/>
          <dgm:dir/>
          <dgm:resizeHandles val="exact"/>
        </dgm:presLayoutVars>
      </dgm:prSet>
      <dgm:spPr/>
      <dgm:t>
        <a:bodyPr/>
        <a:lstStyle/>
        <a:p>
          <a:endParaRPr lang="zh-CN" altLang="en-US"/>
        </a:p>
      </dgm:t>
    </dgm:pt>
    <dgm:pt modelId="{106B77A9-FA36-442D-A740-6CB65AA52082}" type="pres">
      <dgm:prSet presAssocID="{3818CCF1-C502-4705-B152-2CF1267FE689}" presName="divider" presStyleLbl="fgShp" presStyleIdx="0" presStyleCnt="1"/>
      <dgm:spPr/>
    </dgm:pt>
    <dgm:pt modelId="{3628A234-1501-4079-8FBD-104FC9C1A8F9}" type="pres">
      <dgm:prSet presAssocID="{5BCBE6D3-20C5-4824-A1D7-A7EFB2B4CFE2}" presName="downArrow" presStyleLbl="node1" presStyleIdx="0" presStyleCnt="2"/>
      <dgm:spPr/>
    </dgm:pt>
    <dgm:pt modelId="{B3C0F534-4F7F-41D7-9528-EDD92892662C}" type="pres">
      <dgm:prSet presAssocID="{5BCBE6D3-20C5-4824-A1D7-A7EFB2B4CFE2}" presName="downArrowText" presStyleLbl="revTx" presStyleIdx="0" presStyleCnt="2">
        <dgm:presLayoutVars>
          <dgm:bulletEnabled val="1"/>
        </dgm:presLayoutVars>
      </dgm:prSet>
      <dgm:spPr/>
      <dgm:t>
        <a:bodyPr/>
        <a:lstStyle/>
        <a:p>
          <a:endParaRPr lang="zh-CN" altLang="en-US"/>
        </a:p>
      </dgm:t>
    </dgm:pt>
    <dgm:pt modelId="{C4FB5934-44C4-479C-9BBE-E2D9DA1194D0}" type="pres">
      <dgm:prSet presAssocID="{A503CD65-5674-4348-A21C-ACB3E9EDD515}" presName="upArrow" presStyleLbl="node1" presStyleIdx="1" presStyleCnt="2"/>
      <dgm:spPr/>
    </dgm:pt>
    <dgm:pt modelId="{3EF508DF-0A9B-4972-A32B-5618330E610D}" type="pres">
      <dgm:prSet presAssocID="{A503CD65-5674-4348-A21C-ACB3E9EDD515}" presName="upArrowText" presStyleLbl="revTx" presStyleIdx="1" presStyleCnt="2">
        <dgm:presLayoutVars>
          <dgm:bulletEnabled val="1"/>
        </dgm:presLayoutVars>
      </dgm:prSet>
      <dgm:spPr/>
      <dgm:t>
        <a:bodyPr/>
        <a:lstStyle/>
        <a:p>
          <a:endParaRPr lang="zh-CN" altLang="en-US"/>
        </a:p>
      </dgm:t>
    </dgm:pt>
  </dgm:ptLst>
  <dgm:cxnLst>
    <dgm:cxn modelId="{5CC2F589-5BB3-4936-B537-9517035D13D1}" srcId="{3818CCF1-C502-4705-B152-2CF1267FE689}" destId="{5BCBE6D3-20C5-4824-A1D7-A7EFB2B4CFE2}" srcOrd="0" destOrd="0" parTransId="{59BBCB00-D090-4BF7-877F-BBEFED941EC7}" sibTransId="{A8C1F5E9-3061-440C-91B6-7B8DC8902E3F}"/>
    <dgm:cxn modelId="{3DA6DDB4-E8EE-47AA-9F11-329C1C813F0C}" type="presOf" srcId="{A503CD65-5674-4348-A21C-ACB3E9EDD515}" destId="{3EF508DF-0A9B-4972-A32B-5618330E610D}" srcOrd="0" destOrd="0" presId="urn:microsoft.com/office/officeart/2005/8/layout/arrow3#1"/>
    <dgm:cxn modelId="{D02128B9-BE3D-411D-9A70-86932FEB368F}" srcId="{3818CCF1-C502-4705-B152-2CF1267FE689}" destId="{A503CD65-5674-4348-A21C-ACB3E9EDD515}" srcOrd="1" destOrd="0" parTransId="{747FA98F-ED37-4268-94D9-A032C64510B7}" sibTransId="{57AD28BA-E41B-4938-B0D0-C3A246FBBE18}"/>
    <dgm:cxn modelId="{70A5A6DD-7EA9-4265-A9F9-D8EE5C18F687}" type="presOf" srcId="{5BCBE6D3-20C5-4824-A1D7-A7EFB2B4CFE2}" destId="{B3C0F534-4F7F-41D7-9528-EDD92892662C}" srcOrd="0" destOrd="0" presId="urn:microsoft.com/office/officeart/2005/8/layout/arrow3#1"/>
    <dgm:cxn modelId="{7502DDFD-2242-412D-9CAC-EA99ADCE7343}" type="presOf" srcId="{3818CCF1-C502-4705-B152-2CF1267FE689}" destId="{5ABA4FC2-DFC4-4050-97A4-C4BB9F6E29BB}" srcOrd="0" destOrd="0" presId="urn:microsoft.com/office/officeart/2005/8/layout/arrow3#1"/>
    <dgm:cxn modelId="{36A42327-A948-4182-92CF-BA2EFE25DED4}" type="presParOf" srcId="{5ABA4FC2-DFC4-4050-97A4-C4BB9F6E29BB}" destId="{106B77A9-FA36-442D-A740-6CB65AA52082}" srcOrd="0" destOrd="0" presId="urn:microsoft.com/office/officeart/2005/8/layout/arrow3#1"/>
    <dgm:cxn modelId="{92A02700-C426-4CB4-9A7E-85903638B5FC}" type="presParOf" srcId="{5ABA4FC2-DFC4-4050-97A4-C4BB9F6E29BB}" destId="{3628A234-1501-4079-8FBD-104FC9C1A8F9}" srcOrd="1" destOrd="0" presId="urn:microsoft.com/office/officeart/2005/8/layout/arrow3#1"/>
    <dgm:cxn modelId="{F85E7D24-BC66-4223-BF87-6FFAE94DCDD9}" type="presParOf" srcId="{5ABA4FC2-DFC4-4050-97A4-C4BB9F6E29BB}" destId="{B3C0F534-4F7F-41D7-9528-EDD92892662C}" srcOrd="2" destOrd="0" presId="urn:microsoft.com/office/officeart/2005/8/layout/arrow3#1"/>
    <dgm:cxn modelId="{CDCDD28F-2A31-4486-8013-D1CB5F91C6F8}" type="presParOf" srcId="{5ABA4FC2-DFC4-4050-97A4-C4BB9F6E29BB}" destId="{C4FB5934-44C4-479C-9BBE-E2D9DA1194D0}" srcOrd="3" destOrd="0" presId="urn:microsoft.com/office/officeart/2005/8/layout/arrow3#1"/>
    <dgm:cxn modelId="{5C8333C8-0669-4804-9492-C1B1E1EF451C}" type="presParOf" srcId="{5ABA4FC2-DFC4-4050-97A4-C4BB9F6E29BB}" destId="{3EF508DF-0A9B-4972-A32B-5618330E610D}" srcOrd="4" destOrd="0" presId="urn:microsoft.com/office/officeart/2005/8/layout/arrow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58F06F-6D85-47B4-A5F1-E52D8D746A2A}" type="doc">
      <dgm:prSet loTypeId="urn:microsoft.com/office/officeart/2008/layout/VerticalCurvedList#1" loCatId="list" qsTypeId="urn:microsoft.com/office/officeart/2005/8/quickstyle/simple1#5" qsCatId="simple" csTypeId="urn:microsoft.com/office/officeart/2005/8/colors/accent1_2#5" csCatId="accent1" phldr="1"/>
      <dgm:spPr/>
      <dgm:t>
        <a:bodyPr/>
        <a:lstStyle/>
        <a:p>
          <a:endParaRPr lang="zh-CN" altLang="en-US"/>
        </a:p>
      </dgm:t>
    </dgm:pt>
    <dgm:pt modelId="{078E9F50-D53E-4BA0-B288-EA899175F216}">
      <dgm:prSet phldrT="[文本]" custT="1"/>
      <dgm:spPr/>
      <dgm:t>
        <a:bodyPr/>
        <a:lstStyle/>
        <a:p>
          <a:r>
            <a:rPr lang="zh-CN" altLang="en-US" sz="3200" dirty="0" smtClean="0"/>
            <a:t>严格的资源校验</a:t>
          </a:r>
          <a:endParaRPr lang="zh-CN" altLang="en-US" sz="3200" dirty="0"/>
        </a:p>
      </dgm:t>
    </dgm:pt>
    <dgm:pt modelId="{589A45C9-B4C9-4CCA-B2BA-D7D939CE5F53}" type="parTrans" cxnId="{FB56A1A0-0507-44F2-A9CA-FD6BB85C15BC}">
      <dgm:prSet/>
      <dgm:spPr/>
      <dgm:t>
        <a:bodyPr/>
        <a:lstStyle/>
        <a:p>
          <a:endParaRPr lang="zh-CN" altLang="en-US"/>
        </a:p>
      </dgm:t>
    </dgm:pt>
    <dgm:pt modelId="{339F4622-3B03-4893-BE6A-3FCCF0874ECC}" type="sibTrans" cxnId="{FB56A1A0-0507-44F2-A9CA-FD6BB85C15BC}">
      <dgm:prSet/>
      <dgm:spPr/>
      <dgm:t>
        <a:bodyPr/>
        <a:lstStyle/>
        <a:p>
          <a:endParaRPr lang="zh-CN" altLang="en-US"/>
        </a:p>
      </dgm:t>
    </dgm:pt>
    <dgm:pt modelId="{B5E0764C-BC42-407D-B81F-65D917CF4DB9}">
      <dgm:prSet phldrT="[文本]" custT="1"/>
      <dgm:spPr/>
      <dgm:t>
        <a:bodyPr/>
        <a:lstStyle/>
        <a:p>
          <a:r>
            <a:rPr lang="zh-CN" altLang="en-US" sz="3200" dirty="0" smtClean="0"/>
            <a:t>理清各种代码执行路径</a:t>
          </a:r>
          <a:endParaRPr lang="zh-CN" altLang="en-US" sz="3200" dirty="0"/>
        </a:p>
      </dgm:t>
    </dgm:pt>
    <dgm:pt modelId="{7E320737-FB87-42B5-A85C-1C84A4C2E09D}" type="parTrans" cxnId="{F857F971-58C1-47F1-9CD4-CB63BA982AC3}">
      <dgm:prSet/>
      <dgm:spPr/>
      <dgm:t>
        <a:bodyPr/>
        <a:lstStyle/>
        <a:p>
          <a:endParaRPr lang="zh-CN" altLang="en-US"/>
        </a:p>
      </dgm:t>
    </dgm:pt>
    <dgm:pt modelId="{4272FECB-220C-46E1-9B3F-C4F847CE19AA}" type="sibTrans" cxnId="{F857F971-58C1-47F1-9CD4-CB63BA982AC3}">
      <dgm:prSet/>
      <dgm:spPr/>
      <dgm:t>
        <a:bodyPr/>
        <a:lstStyle/>
        <a:p>
          <a:endParaRPr lang="zh-CN" altLang="en-US"/>
        </a:p>
      </dgm:t>
    </dgm:pt>
    <dgm:pt modelId="{8E88C55D-9521-4E5D-8225-D7BF5A295D90}" type="pres">
      <dgm:prSet presAssocID="{3F58F06F-6D85-47B4-A5F1-E52D8D746A2A}" presName="Name0" presStyleCnt="0">
        <dgm:presLayoutVars>
          <dgm:chMax val="7"/>
          <dgm:chPref val="7"/>
          <dgm:dir/>
        </dgm:presLayoutVars>
      </dgm:prSet>
      <dgm:spPr/>
      <dgm:t>
        <a:bodyPr/>
        <a:lstStyle/>
        <a:p>
          <a:endParaRPr lang="zh-CN" altLang="en-US"/>
        </a:p>
      </dgm:t>
    </dgm:pt>
    <dgm:pt modelId="{E5EC012C-A668-407B-A799-D98FD8A14229}" type="pres">
      <dgm:prSet presAssocID="{3F58F06F-6D85-47B4-A5F1-E52D8D746A2A}" presName="Name1" presStyleCnt="0"/>
      <dgm:spPr/>
    </dgm:pt>
    <dgm:pt modelId="{4DCD5882-98C2-4CAE-AA45-7808C9D3A655}" type="pres">
      <dgm:prSet presAssocID="{3F58F06F-6D85-47B4-A5F1-E52D8D746A2A}" presName="cycle" presStyleCnt="0"/>
      <dgm:spPr/>
    </dgm:pt>
    <dgm:pt modelId="{1F5CA905-11CF-479C-914F-30FC6296F3A8}" type="pres">
      <dgm:prSet presAssocID="{3F58F06F-6D85-47B4-A5F1-E52D8D746A2A}" presName="srcNode" presStyleLbl="node1" presStyleIdx="0" presStyleCnt="2"/>
      <dgm:spPr/>
    </dgm:pt>
    <dgm:pt modelId="{8AD2EC11-FD73-4461-8C33-277D90FFB32E}" type="pres">
      <dgm:prSet presAssocID="{3F58F06F-6D85-47B4-A5F1-E52D8D746A2A}" presName="conn" presStyleLbl="parChTrans1D2" presStyleIdx="0" presStyleCnt="1"/>
      <dgm:spPr/>
      <dgm:t>
        <a:bodyPr/>
        <a:lstStyle/>
        <a:p>
          <a:endParaRPr lang="zh-CN" altLang="en-US"/>
        </a:p>
      </dgm:t>
    </dgm:pt>
    <dgm:pt modelId="{D24544B9-07C0-47F0-9A93-3FEB8E520B39}" type="pres">
      <dgm:prSet presAssocID="{3F58F06F-6D85-47B4-A5F1-E52D8D746A2A}" presName="extraNode" presStyleLbl="node1" presStyleIdx="0" presStyleCnt="2"/>
      <dgm:spPr/>
    </dgm:pt>
    <dgm:pt modelId="{C02A9B23-3397-4F8B-9D71-C1134EBC6393}" type="pres">
      <dgm:prSet presAssocID="{3F58F06F-6D85-47B4-A5F1-E52D8D746A2A}" presName="dstNode" presStyleLbl="node1" presStyleIdx="0" presStyleCnt="2"/>
      <dgm:spPr/>
    </dgm:pt>
    <dgm:pt modelId="{857AC7C1-E33F-4BC5-9667-96ECAFEF2428}" type="pres">
      <dgm:prSet presAssocID="{078E9F50-D53E-4BA0-B288-EA899175F216}" presName="text_1" presStyleLbl="node1" presStyleIdx="0" presStyleCnt="2">
        <dgm:presLayoutVars>
          <dgm:bulletEnabled val="1"/>
        </dgm:presLayoutVars>
      </dgm:prSet>
      <dgm:spPr/>
      <dgm:t>
        <a:bodyPr/>
        <a:lstStyle/>
        <a:p>
          <a:endParaRPr lang="zh-CN" altLang="en-US"/>
        </a:p>
      </dgm:t>
    </dgm:pt>
    <dgm:pt modelId="{2397A854-0883-405E-AE59-5C4A3C8D9605}" type="pres">
      <dgm:prSet presAssocID="{078E9F50-D53E-4BA0-B288-EA899175F216}" presName="accent_1" presStyleCnt="0"/>
      <dgm:spPr/>
    </dgm:pt>
    <dgm:pt modelId="{F6CD2951-E56C-41FD-BD2B-88E693DEA4D7}" type="pres">
      <dgm:prSet presAssocID="{078E9F50-D53E-4BA0-B288-EA899175F216}" presName="accentRepeatNode" presStyleLbl="solidFgAcc1" presStyleIdx="0" presStyleCnt="2"/>
      <dgm:spPr/>
    </dgm:pt>
    <dgm:pt modelId="{EA9C3BD9-7CE7-44FA-A7BF-0377FB9E730A}" type="pres">
      <dgm:prSet presAssocID="{B5E0764C-BC42-407D-B81F-65D917CF4DB9}" presName="text_2" presStyleLbl="node1" presStyleIdx="1" presStyleCnt="2">
        <dgm:presLayoutVars>
          <dgm:bulletEnabled val="1"/>
        </dgm:presLayoutVars>
      </dgm:prSet>
      <dgm:spPr/>
      <dgm:t>
        <a:bodyPr/>
        <a:lstStyle/>
        <a:p>
          <a:endParaRPr lang="zh-CN" altLang="en-US"/>
        </a:p>
      </dgm:t>
    </dgm:pt>
    <dgm:pt modelId="{F8B1ED75-B5A7-488B-AFB6-69AB0153614E}" type="pres">
      <dgm:prSet presAssocID="{B5E0764C-BC42-407D-B81F-65D917CF4DB9}" presName="accent_2" presStyleCnt="0"/>
      <dgm:spPr/>
    </dgm:pt>
    <dgm:pt modelId="{14074002-8450-4FA2-8F63-D170CD84E3BA}" type="pres">
      <dgm:prSet presAssocID="{B5E0764C-BC42-407D-B81F-65D917CF4DB9}" presName="accentRepeatNode" presStyleLbl="solidFgAcc1" presStyleIdx="1" presStyleCnt="2"/>
      <dgm:spPr/>
    </dgm:pt>
  </dgm:ptLst>
  <dgm:cxnLst>
    <dgm:cxn modelId="{F857F971-58C1-47F1-9CD4-CB63BA982AC3}" srcId="{3F58F06F-6D85-47B4-A5F1-E52D8D746A2A}" destId="{B5E0764C-BC42-407D-B81F-65D917CF4DB9}" srcOrd="1" destOrd="0" parTransId="{7E320737-FB87-42B5-A85C-1C84A4C2E09D}" sibTransId="{4272FECB-220C-46E1-9B3F-C4F847CE19AA}"/>
    <dgm:cxn modelId="{AFBFB335-CBFE-4A24-8767-C14EABB940E7}" type="presOf" srcId="{078E9F50-D53E-4BA0-B288-EA899175F216}" destId="{857AC7C1-E33F-4BC5-9667-96ECAFEF2428}" srcOrd="0" destOrd="0" presId="urn:microsoft.com/office/officeart/2008/layout/VerticalCurvedList#1"/>
    <dgm:cxn modelId="{EE84C1B3-6AAB-4B43-AA9A-14BE9E6CC9CC}" type="presOf" srcId="{B5E0764C-BC42-407D-B81F-65D917CF4DB9}" destId="{EA9C3BD9-7CE7-44FA-A7BF-0377FB9E730A}" srcOrd="0" destOrd="0" presId="urn:microsoft.com/office/officeart/2008/layout/VerticalCurvedList#1"/>
    <dgm:cxn modelId="{7E2B1DD7-2C03-4825-BB05-D1ECB8BCD191}" type="presOf" srcId="{339F4622-3B03-4893-BE6A-3FCCF0874ECC}" destId="{8AD2EC11-FD73-4461-8C33-277D90FFB32E}" srcOrd="0" destOrd="0" presId="urn:microsoft.com/office/officeart/2008/layout/VerticalCurvedList#1"/>
    <dgm:cxn modelId="{FB56A1A0-0507-44F2-A9CA-FD6BB85C15BC}" srcId="{3F58F06F-6D85-47B4-A5F1-E52D8D746A2A}" destId="{078E9F50-D53E-4BA0-B288-EA899175F216}" srcOrd="0" destOrd="0" parTransId="{589A45C9-B4C9-4CCA-B2BA-D7D939CE5F53}" sibTransId="{339F4622-3B03-4893-BE6A-3FCCF0874ECC}"/>
    <dgm:cxn modelId="{BEF3BBB9-2032-45DA-8CC2-9A39013AFF33}" type="presOf" srcId="{3F58F06F-6D85-47B4-A5F1-E52D8D746A2A}" destId="{8E88C55D-9521-4E5D-8225-D7BF5A295D90}" srcOrd="0" destOrd="0" presId="urn:microsoft.com/office/officeart/2008/layout/VerticalCurvedList#1"/>
    <dgm:cxn modelId="{B7C18936-F6B4-44F9-9A79-0C4D10E19412}" type="presParOf" srcId="{8E88C55D-9521-4E5D-8225-D7BF5A295D90}" destId="{E5EC012C-A668-407B-A799-D98FD8A14229}" srcOrd="0" destOrd="0" presId="urn:microsoft.com/office/officeart/2008/layout/VerticalCurvedList#1"/>
    <dgm:cxn modelId="{84E8A7CC-14ED-4E1F-AB3F-6A7B90A69605}" type="presParOf" srcId="{E5EC012C-A668-407B-A799-D98FD8A14229}" destId="{4DCD5882-98C2-4CAE-AA45-7808C9D3A655}" srcOrd="0" destOrd="0" presId="urn:microsoft.com/office/officeart/2008/layout/VerticalCurvedList#1"/>
    <dgm:cxn modelId="{0A5D8EC6-A720-4B60-BEF1-B455A92E0945}" type="presParOf" srcId="{4DCD5882-98C2-4CAE-AA45-7808C9D3A655}" destId="{1F5CA905-11CF-479C-914F-30FC6296F3A8}" srcOrd="0" destOrd="0" presId="urn:microsoft.com/office/officeart/2008/layout/VerticalCurvedList#1"/>
    <dgm:cxn modelId="{10355DD6-1A0B-4428-8B9B-C3DB825A70DC}" type="presParOf" srcId="{4DCD5882-98C2-4CAE-AA45-7808C9D3A655}" destId="{8AD2EC11-FD73-4461-8C33-277D90FFB32E}" srcOrd="1" destOrd="0" presId="urn:microsoft.com/office/officeart/2008/layout/VerticalCurvedList#1"/>
    <dgm:cxn modelId="{2426F92A-5B8F-4228-BA09-7CD81D0DED09}" type="presParOf" srcId="{4DCD5882-98C2-4CAE-AA45-7808C9D3A655}" destId="{D24544B9-07C0-47F0-9A93-3FEB8E520B39}" srcOrd="2" destOrd="0" presId="urn:microsoft.com/office/officeart/2008/layout/VerticalCurvedList#1"/>
    <dgm:cxn modelId="{A5F0AF6C-BF48-4AAA-88A3-C6CE07A12C0F}" type="presParOf" srcId="{4DCD5882-98C2-4CAE-AA45-7808C9D3A655}" destId="{C02A9B23-3397-4F8B-9D71-C1134EBC6393}" srcOrd="3" destOrd="0" presId="urn:microsoft.com/office/officeart/2008/layout/VerticalCurvedList#1"/>
    <dgm:cxn modelId="{C2AC94A3-0ADE-492B-83D8-2C6BB747D57D}" type="presParOf" srcId="{E5EC012C-A668-407B-A799-D98FD8A14229}" destId="{857AC7C1-E33F-4BC5-9667-96ECAFEF2428}" srcOrd="1" destOrd="0" presId="urn:microsoft.com/office/officeart/2008/layout/VerticalCurvedList#1"/>
    <dgm:cxn modelId="{A976DE15-F64C-4CB0-B195-7AFA178EC27F}" type="presParOf" srcId="{E5EC012C-A668-407B-A799-D98FD8A14229}" destId="{2397A854-0883-405E-AE59-5C4A3C8D9605}" srcOrd="2" destOrd="0" presId="urn:microsoft.com/office/officeart/2008/layout/VerticalCurvedList#1"/>
    <dgm:cxn modelId="{860BCDFA-6F8F-464A-B1FF-BB4943B853FF}" type="presParOf" srcId="{2397A854-0883-405E-AE59-5C4A3C8D9605}" destId="{F6CD2951-E56C-41FD-BD2B-88E693DEA4D7}" srcOrd="0" destOrd="0" presId="urn:microsoft.com/office/officeart/2008/layout/VerticalCurvedList#1"/>
    <dgm:cxn modelId="{DB95D478-A870-478E-B2EC-252EF32E9941}" type="presParOf" srcId="{E5EC012C-A668-407B-A799-D98FD8A14229}" destId="{EA9C3BD9-7CE7-44FA-A7BF-0377FB9E730A}" srcOrd="3" destOrd="0" presId="urn:microsoft.com/office/officeart/2008/layout/VerticalCurvedList#1"/>
    <dgm:cxn modelId="{9B8256CF-0DE3-4DAF-8FC2-8E3900ACDD33}" type="presParOf" srcId="{E5EC012C-A668-407B-A799-D98FD8A14229}" destId="{F8B1ED75-B5A7-488B-AFB6-69AB0153614E}" srcOrd="4" destOrd="0" presId="urn:microsoft.com/office/officeart/2008/layout/VerticalCurvedList#1"/>
    <dgm:cxn modelId="{A636D85A-528D-470D-90EC-9477676CCF33}" type="presParOf" srcId="{F8B1ED75-B5A7-488B-AFB6-69AB0153614E}" destId="{14074002-8450-4FA2-8F63-D170CD84E3BA}" srcOrd="0" destOrd="0" presId="urn:microsoft.com/office/officeart/2008/layout/VerticalCurved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095F79-E2AB-401C-8616-35B78EDE6C70}" type="doc">
      <dgm:prSet loTypeId="urn:microsoft.com/office/officeart/2005/8/layout/radial3" loCatId="cycle" qsTypeId="urn:microsoft.com/office/officeart/2005/8/quickstyle/simple1#6" qsCatId="simple" csTypeId="urn:microsoft.com/office/officeart/2005/8/colors/accent1_2#6" csCatId="accent1" phldr="1"/>
      <dgm:spPr/>
      <dgm:t>
        <a:bodyPr/>
        <a:lstStyle/>
        <a:p>
          <a:endParaRPr lang="zh-CN" altLang="en-US"/>
        </a:p>
      </dgm:t>
    </dgm:pt>
    <dgm:pt modelId="{900403B0-D27B-4CD1-BA19-C6E4F4401793}">
      <dgm:prSet phldrT="[文本]"/>
      <dgm:spPr/>
      <dgm:t>
        <a:bodyPr/>
        <a:lstStyle/>
        <a:p>
          <a:r>
            <a:rPr lang="zh-CN" altLang="en-US" dirty="0" smtClean="0">
              <a:solidFill>
                <a:srgbClr val="FFFF00"/>
              </a:solidFill>
            </a:rPr>
            <a:t>稳定的引擎</a:t>
          </a:r>
          <a:endParaRPr lang="zh-CN" altLang="en-US" dirty="0">
            <a:solidFill>
              <a:srgbClr val="FFFF00"/>
            </a:solidFill>
          </a:endParaRPr>
        </a:p>
      </dgm:t>
    </dgm:pt>
    <dgm:pt modelId="{3BA9586C-16CB-4B7C-BB16-F4EB4B7C9734}" type="parTrans" cxnId="{D4AF8708-B3E0-47B4-B0E9-AF7A6C052FB3}">
      <dgm:prSet/>
      <dgm:spPr/>
      <dgm:t>
        <a:bodyPr/>
        <a:lstStyle/>
        <a:p>
          <a:endParaRPr lang="zh-CN" altLang="en-US"/>
        </a:p>
      </dgm:t>
    </dgm:pt>
    <dgm:pt modelId="{DEEB21CC-030A-4248-AC9E-C8A4BD64A78D}" type="sibTrans" cxnId="{D4AF8708-B3E0-47B4-B0E9-AF7A6C052FB3}">
      <dgm:prSet/>
      <dgm:spPr/>
      <dgm:t>
        <a:bodyPr/>
        <a:lstStyle/>
        <a:p>
          <a:endParaRPr lang="zh-CN" altLang="en-US"/>
        </a:p>
      </dgm:t>
    </dgm:pt>
    <dgm:pt modelId="{D9635B5B-9878-456D-8FB6-1CBE2FC69995}">
      <dgm:prSet phldrT="[文本]"/>
      <dgm:spPr/>
      <dgm:t>
        <a:bodyPr/>
        <a:lstStyle/>
        <a:p>
          <a:r>
            <a:rPr lang="zh-CN" altLang="en-US" dirty="0" smtClean="0">
              <a:solidFill>
                <a:schemeClr val="bg1"/>
              </a:solidFill>
            </a:rPr>
            <a:t>版本控制</a:t>
          </a:r>
          <a:endParaRPr lang="zh-CN" altLang="en-US" dirty="0">
            <a:solidFill>
              <a:schemeClr val="bg1"/>
            </a:solidFill>
          </a:endParaRPr>
        </a:p>
      </dgm:t>
    </dgm:pt>
    <dgm:pt modelId="{6ADBCE87-0B21-4EFB-8AA2-69EFBDF2C76C}" type="parTrans" cxnId="{46366E69-088F-45A8-AF2F-9EB5E5F24928}">
      <dgm:prSet/>
      <dgm:spPr/>
      <dgm:t>
        <a:bodyPr/>
        <a:lstStyle/>
        <a:p>
          <a:endParaRPr lang="zh-CN" altLang="en-US"/>
        </a:p>
      </dgm:t>
    </dgm:pt>
    <dgm:pt modelId="{99708921-D1BB-452D-B736-83F25F7753A9}" type="sibTrans" cxnId="{46366E69-088F-45A8-AF2F-9EB5E5F24928}">
      <dgm:prSet/>
      <dgm:spPr/>
      <dgm:t>
        <a:bodyPr/>
        <a:lstStyle/>
        <a:p>
          <a:endParaRPr lang="zh-CN" altLang="en-US"/>
        </a:p>
      </dgm:t>
    </dgm:pt>
    <dgm:pt modelId="{47981C71-52A1-4C02-905A-3CD23F558713}">
      <dgm:prSet phldrT="[文本]"/>
      <dgm:spPr/>
      <dgm:t>
        <a:bodyPr/>
        <a:lstStyle/>
        <a:p>
          <a:r>
            <a:rPr lang="zh-CN" altLang="en-US" dirty="0" smtClean="0">
              <a:solidFill>
                <a:schemeClr val="bg1"/>
              </a:solidFill>
            </a:rPr>
            <a:t>代码评审</a:t>
          </a:r>
          <a:endParaRPr lang="zh-CN" altLang="en-US" dirty="0">
            <a:solidFill>
              <a:schemeClr val="bg1"/>
            </a:solidFill>
          </a:endParaRPr>
        </a:p>
      </dgm:t>
    </dgm:pt>
    <dgm:pt modelId="{A329C02C-4C55-4682-BF92-FCC275195103}" type="parTrans" cxnId="{1DB3D4AA-1B77-4815-A223-51A44222E86C}">
      <dgm:prSet/>
      <dgm:spPr/>
      <dgm:t>
        <a:bodyPr/>
        <a:lstStyle/>
        <a:p>
          <a:endParaRPr lang="zh-CN" altLang="en-US"/>
        </a:p>
      </dgm:t>
    </dgm:pt>
    <dgm:pt modelId="{23F9DF07-A765-4523-85CF-C76ED0559212}" type="sibTrans" cxnId="{1DB3D4AA-1B77-4815-A223-51A44222E86C}">
      <dgm:prSet/>
      <dgm:spPr/>
      <dgm:t>
        <a:bodyPr/>
        <a:lstStyle/>
        <a:p>
          <a:endParaRPr lang="zh-CN" altLang="en-US"/>
        </a:p>
      </dgm:t>
    </dgm:pt>
    <dgm:pt modelId="{CC6BCD5E-790A-4714-BC6A-53782D46D10D}">
      <dgm:prSet phldrT="[文本]"/>
      <dgm:spPr/>
      <dgm:t>
        <a:bodyPr/>
        <a:lstStyle/>
        <a:p>
          <a:r>
            <a:rPr lang="zh-CN" altLang="en-US" dirty="0" smtClean="0">
              <a:solidFill>
                <a:schemeClr val="bg1"/>
              </a:solidFill>
            </a:rPr>
            <a:t>功能规格</a:t>
          </a:r>
          <a:endParaRPr lang="zh-CN" altLang="en-US" dirty="0">
            <a:solidFill>
              <a:schemeClr val="bg1"/>
            </a:solidFill>
          </a:endParaRPr>
        </a:p>
      </dgm:t>
    </dgm:pt>
    <dgm:pt modelId="{1BA7EE63-31D1-4154-B792-C47A64EEFA76}" type="parTrans" cxnId="{FA7C628B-76FA-488B-B5F8-3D85E87E4AE6}">
      <dgm:prSet/>
      <dgm:spPr/>
      <dgm:t>
        <a:bodyPr/>
        <a:lstStyle/>
        <a:p>
          <a:endParaRPr lang="zh-CN" altLang="en-US"/>
        </a:p>
      </dgm:t>
    </dgm:pt>
    <dgm:pt modelId="{FD9797D7-ADCD-4976-A47C-51F411CA1BE5}" type="sibTrans" cxnId="{FA7C628B-76FA-488B-B5F8-3D85E87E4AE6}">
      <dgm:prSet/>
      <dgm:spPr/>
      <dgm:t>
        <a:bodyPr/>
        <a:lstStyle/>
        <a:p>
          <a:endParaRPr lang="zh-CN" altLang="en-US"/>
        </a:p>
      </dgm:t>
    </dgm:pt>
    <dgm:pt modelId="{AD73FE3B-5675-4C9E-B1C0-564A2CE6E105}">
      <dgm:prSet phldrT="[文本]"/>
      <dgm:spPr/>
      <dgm:t>
        <a:bodyPr/>
        <a:lstStyle/>
        <a:p>
          <a:r>
            <a:rPr lang="zh-CN" altLang="en-US" dirty="0" smtClean="0">
              <a:solidFill>
                <a:schemeClr val="bg1"/>
              </a:solidFill>
            </a:rPr>
            <a:t>资源校验</a:t>
          </a:r>
          <a:endParaRPr lang="zh-CN" altLang="en-US" dirty="0">
            <a:solidFill>
              <a:schemeClr val="bg1"/>
            </a:solidFill>
          </a:endParaRPr>
        </a:p>
      </dgm:t>
    </dgm:pt>
    <dgm:pt modelId="{ED7A5F4B-7A73-4559-B55C-F4AB2F97C6F6}" type="parTrans" cxnId="{278AEF69-B410-4C8B-B06F-82A722695243}">
      <dgm:prSet/>
      <dgm:spPr/>
      <dgm:t>
        <a:bodyPr/>
        <a:lstStyle/>
        <a:p>
          <a:endParaRPr lang="zh-CN" altLang="en-US"/>
        </a:p>
      </dgm:t>
    </dgm:pt>
    <dgm:pt modelId="{1DA94F77-4096-4657-B92A-5E699A3F3ED3}" type="sibTrans" cxnId="{278AEF69-B410-4C8B-B06F-82A722695243}">
      <dgm:prSet/>
      <dgm:spPr/>
      <dgm:t>
        <a:bodyPr/>
        <a:lstStyle/>
        <a:p>
          <a:endParaRPr lang="zh-CN" altLang="en-US"/>
        </a:p>
      </dgm:t>
    </dgm:pt>
    <dgm:pt modelId="{4CBA3D8B-7482-47FF-B2D7-7847C127BFCA}">
      <dgm:prSet/>
      <dgm:spPr/>
      <dgm:t>
        <a:bodyPr/>
        <a:lstStyle/>
        <a:p>
          <a:r>
            <a:rPr lang="zh-CN" altLang="en-US" dirty="0" smtClean="0">
              <a:solidFill>
                <a:schemeClr val="bg1"/>
              </a:solidFill>
            </a:rPr>
            <a:t>一致性对比</a:t>
          </a:r>
          <a:endParaRPr lang="zh-CN" altLang="en-US" dirty="0">
            <a:solidFill>
              <a:schemeClr val="bg1"/>
            </a:solidFill>
          </a:endParaRPr>
        </a:p>
      </dgm:t>
    </dgm:pt>
    <dgm:pt modelId="{A9CD4AE6-0033-4F32-A8B8-12C6DC414D9A}" type="parTrans" cxnId="{A6F2A161-1BAC-45F6-B10C-1DEBD07681D3}">
      <dgm:prSet/>
      <dgm:spPr/>
      <dgm:t>
        <a:bodyPr/>
        <a:lstStyle/>
        <a:p>
          <a:endParaRPr lang="zh-CN" altLang="en-US"/>
        </a:p>
      </dgm:t>
    </dgm:pt>
    <dgm:pt modelId="{C4C26DFB-8922-4CFE-B2A5-1B558A6178BA}" type="sibTrans" cxnId="{A6F2A161-1BAC-45F6-B10C-1DEBD07681D3}">
      <dgm:prSet/>
      <dgm:spPr/>
      <dgm:t>
        <a:bodyPr/>
        <a:lstStyle/>
        <a:p>
          <a:endParaRPr lang="zh-CN" altLang="en-US"/>
        </a:p>
      </dgm:t>
    </dgm:pt>
    <dgm:pt modelId="{E511AEA9-E0B1-4BCA-9101-50EC5DA7D493}" type="pres">
      <dgm:prSet presAssocID="{7F095F79-E2AB-401C-8616-35B78EDE6C70}" presName="composite" presStyleCnt="0">
        <dgm:presLayoutVars>
          <dgm:chMax val="1"/>
          <dgm:dir/>
          <dgm:resizeHandles val="exact"/>
        </dgm:presLayoutVars>
      </dgm:prSet>
      <dgm:spPr/>
      <dgm:t>
        <a:bodyPr/>
        <a:lstStyle/>
        <a:p>
          <a:endParaRPr lang="zh-CN" altLang="en-US"/>
        </a:p>
      </dgm:t>
    </dgm:pt>
    <dgm:pt modelId="{9C05346C-4B32-4DD4-A7C3-8BA989425175}" type="pres">
      <dgm:prSet presAssocID="{7F095F79-E2AB-401C-8616-35B78EDE6C70}" presName="radial" presStyleCnt="0">
        <dgm:presLayoutVars>
          <dgm:animLvl val="ctr"/>
        </dgm:presLayoutVars>
      </dgm:prSet>
      <dgm:spPr/>
    </dgm:pt>
    <dgm:pt modelId="{80391B78-ECAF-4C26-AFAE-679F6479783A}" type="pres">
      <dgm:prSet presAssocID="{900403B0-D27B-4CD1-BA19-C6E4F4401793}" presName="centerShape" presStyleLbl="vennNode1" presStyleIdx="0" presStyleCnt="6"/>
      <dgm:spPr/>
      <dgm:t>
        <a:bodyPr/>
        <a:lstStyle/>
        <a:p>
          <a:endParaRPr lang="zh-CN" altLang="en-US"/>
        </a:p>
      </dgm:t>
    </dgm:pt>
    <dgm:pt modelId="{0AB4E49F-52D5-440E-AE12-9B3656D67AA3}" type="pres">
      <dgm:prSet presAssocID="{D9635B5B-9878-456D-8FB6-1CBE2FC69995}" presName="node" presStyleLbl="vennNode1" presStyleIdx="1" presStyleCnt="6">
        <dgm:presLayoutVars>
          <dgm:bulletEnabled val="1"/>
        </dgm:presLayoutVars>
      </dgm:prSet>
      <dgm:spPr/>
      <dgm:t>
        <a:bodyPr/>
        <a:lstStyle/>
        <a:p>
          <a:endParaRPr lang="zh-CN" altLang="en-US"/>
        </a:p>
      </dgm:t>
    </dgm:pt>
    <dgm:pt modelId="{CF379465-A30A-40E9-BAF8-94252A4F05F9}" type="pres">
      <dgm:prSet presAssocID="{47981C71-52A1-4C02-905A-3CD23F558713}" presName="node" presStyleLbl="vennNode1" presStyleIdx="2" presStyleCnt="6">
        <dgm:presLayoutVars>
          <dgm:bulletEnabled val="1"/>
        </dgm:presLayoutVars>
      </dgm:prSet>
      <dgm:spPr/>
      <dgm:t>
        <a:bodyPr/>
        <a:lstStyle/>
        <a:p>
          <a:endParaRPr lang="zh-CN" altLang="en-US"/>
        </a:p>
      </dgm:t>
    </dgm:pt>
    <dgm:pt modelId="{ECEB8CAF-F20F-49CE-BC5C-529FC0AB203A}" type="pres">
      <dgm:prSet presAssocID="{CC6BCD5E-790A-4714-BC6A-53782D46D10D}" presName="node" presStyleLbl="vennNode1" presStyleIdx="3" presStyleCnt="6">
        <dgm:presLayoutVars>
          <dgm:bulletEnabled val="1"/>
        </dgm:presLayoutVars>
      </dgm:prSet>
      <dgm:spPr/>
      <dgm:t>
        <a:bodyPr/>
        <a:lstStyle/>
        <a:p>
          <a:endParaRPr lang="zh-CN" altLang="en-US"/>
        </a:p>
      </dgm:t>
    </dgm:pt>
    <dgm:pt modelId="{1342CCC4-60A5-4386-B529-07F2BF07D36B}" type="pres">
      <dgm:prSet presAssocID="{4CBA3D8B-7482-47FF-B2D7-7847C127BFCA}" presName="node" presStyleLbl="vennNode1" presStyleIdx="4" presStyleCnt="6">
        <dgm:presLayoutVars>
          <dgm:bulletEnabled val="1"/>
        </dgm:presLayoutVars>
      </dgm:prSet>
      <dgm:spPr/>
      <dgm:t>
        <a:bodyPr/>
        <a:lstStyle/>
        <a:p>
          <a:endParaRPr lang="zh-CN" altLang="en-US"/>
        </a:p>
      </dgm:t>
    </dgm:pt>
    <dgm:pt modelId="{A8B22F65-2F40-40CA-AAED-BA0363E6CABF}" type="pres">
      <dgm:prSet presAssocID="{AD73FE3B-5675-4C9E-B1C0-564A2CE6E105}" presName="node" presStyleLbl="vennNode1" presStyleIdx="5" presStyleCnt="6">
        <dgm:presLayoutVars>
          <dgm:bulletEnabled val="1"/>
        </dgm:presLayoutVars>
      </dgm:prSet>
      <dgm:spPr/>
      <dgm:t>
        <a:bodyPr/>
        <a:lstStyle/>
        <a:p>
          <a:endParaRPr lang="zh-CN" altLang="en-US"/>
        </a:p>
      </dgm:t>
    </dgm:pt>
  </dgm:ptLst>
  <dgm:cxnLst>
    <dgm:cxn modelId="{B15565FA-8613-41BD-85B4-EB2F9B451062}" type="presOf" srcId="{AD73FE3B-5675-4C9E-B1C0-564A2CE6E105}" destId="{A8B22F65-2F40-40CA-AAED-BA0363E6CABF}" srcOrd="0" destOrd="0" presId="urn:microsoft.com/office/officeart/2005/8/layout/radial3"/>
    <dgm:cxn modelId="{2669E7DF-5A6F-446D-8917-8F7871DC0795}" type="presOf" srcId="{4CBA3D8B-7482-47FF-B2D7-7847C127BFCA}" destId="{1342CCC4-60A5-4386-B529-07F2BF07D36B}" srcOrd="0" destOrd="0" presId="urn:microsoft.com/office/officeart/2005/8/layout/radial3"/>
    <dgm:cxn modelId="{4DE814D2-699B-4BA8-B514-D14F7887ED86}" type="presOf" srcId="{900403B0-D27B-4CD1-BA19-C6E4F4401793}" destId="{80391B78-ECAF-4C26-AFAE-679F6479783A}" srcOrd="0" destOrd="0" presId="urn:microsoft.com/office/officeart/2005/8/layout/radial3"/>
    <dgm:cxn modelId="{46366E69-088F-45A8-AF2F-9EB5E5F24928}" srcId="{900403B0-D27B-4CD1-BA19-C6E4F4401793}" destId="{D9635B5B-9878-456D-8FB6-1CBE2FC69995}" srcOrd="0" destOrd="0" parTransId="{6ADBCE87-0B21-4EFB-8AA2-69EFBDF2C76C}" sibTransId="{99708921-D1BB-452D-B736-83F25F7753A9}"/>
    <dgm:cxn modelId="{1DB3D4AA-1B77-4815-A223-51A44222E86C}" srcId="{900403B0-D27B-4CD1-BA19-C6E4F4401793}" destId="{47981C71-52A1-4C02-905A-3CD23F558713}" srcOrd="1" destOrd="0" parTransId="{A329C02C-4C55-4682-BF92-FCC275195103}" sibTransId="{23F9DF07-A765-4523-85CF-C76ED0559212}"/>
    <dgm:cxn modelId="{A6F2A161-1BAC-45F6-B10C-1DEBD07681D3}" srcId="{900403B0-D27B-4CD1-BA19-C6E4F4401793}" destId="{4CBA3D8B-7482-47FF-B2D7-7847C127BFCA}" srcOrd="3" destOrd="0" parTransId="{A9CD4AE6-0033-4F32-A8B8-12C6DC414D9A}" sibTransId="{C4C26DFB-8922-4CFE-B2A5-1B558A6178BA}"/>
    <dgm:cxn modelId="{1E89938E-90E0-4116-8102-ED12240B5563}" type="presOf" srcId="{7F095F79-E2AB-401C-8616-35B78EDE6C70}" destId="{E511AEA9-E0B1-4BCA-9101-50EC5DA7D493}" srcOrd="0" destOrd="0" presId="urn:microsoft.com/office/officeart/2005/8/layout/radial3"/>
    <dgm:cxn modelId="{FA7C628B-76FA-488B-B5F8-3D85E87E4AE6}" srcId="{900403B0-D27B-4CD1-BA19-C6E4F4401793}" destId="{CC6BCD5E-790A-4714-BC6A-53782D46D10D}" srcOrd="2" destOrd="0" parTransId="{1BA7EE63-31D1-4154-B792-C47A64EEFA76}" sibTransId="{FD9797D7-ADCD-4976-A47C-51F411CA1BE5}"/>
    <dgm:cxn modelId="{E5251046-B11F-4958-A70A-4D99571552D7}" type="presOf" srcId="{CC6BCD5E-790A-4714-BC6A-53782D46D10D}" destId="{ECEB8CAF-F20F-49CE-BC5C-529FC0AB203A}" srcOrd="0" destOrd="0" presId="urn:microsoft.com/office/officeart/2005/8/layout/radial3"/>
    <dgm:cxn modelId="{2333F653-082E-4E0E-9F68-AA88F51365E0}" type="presOf" srcId="{D9635B5B-9878-456D-8FB6-1CBE2FC69995}" destId="{0AB4E49F-52D5-440E-AE12-9B3656D67AA3}" srcOrd="0" destOrd="0" presId="urn:microsoft.com/office/officeart/2005/8/layout/radial3"/>
    <dgm:cxn modelId="{D4AF8708-B3E0-47B4-B0E9-AF7A6C052FB3}" srcId="{7F095F79-E2AB-401C-8616-35B78EDE6C70}" destId="{900403B0-D27B-4CD1-BA19-C6E4F4401793}" srcOrd="0" destOrd="0" parTransId="{3BA9586C-16CB-4B7C-BB16-F4EB4B7C9734}" sibTransId="{DEEB21CC-030A-4248-AC9E-C8A4BD64A78D}"/>
    <dgm:cxn modelId="{278AEF69-B410-4C8B-B06F-82A722695243}" srcId="{900403B0-D27B-4CD1-BA19-C6E4F4401793}" destId="{AD73FE3B-5675-4C9E-B1C0-564A2CE6E105}" srcOrd="4" destOrd="0" parTransId="{ED7A5F4B-7A73-4559-B55C-F4AB2F97C6F6}" sibTransId="{1DA94F77-4096-4657-B92A-5E699A3F3ED3}"/>
    <dgm:cxn modelId="{9F6A9341-89B5-4FB0-9DB7-EC26038781BA}" type="presOf" srcId="{47981C71-52A1-4C02-905A-3CD23F558713}" destId="{CF379465-A30A-40E9-BAF8-94252A4F05F9}" srcOrd="0" destOrd="0" presId="urn:microsoft.com/office/officeart/2005/8/layout/radial3"/>
    <dgm:cxn modelId="{3D853064-77EE-4CCB-B4C3-DB7B84757DD3}" type="presParOf" srcId="{E511AEA9-E0B1-4BCA-9101-50EC5DA7D493}" destId="{9C05346C-4B32-4DD4-A7C3-8BA989425175}" srcOrd="0" destOrd="0" presId="urn:microsoft.com/office/officeart/2005/8/layout/radial3"/>
    <dgm:cxn modelId="{483F79D0-4806-4D6E-8EFD-18C69730FF44}" type="presParOf" srcId="{9C05346C-4B32-4DD4-A7C3-8BA989425175}" destId="{80391B78-ECAF-4C26-AFAE-679F6479783A}" srcOrd="0" destOrd="0" presId="urn:microsoft.com/office/officeart/2005/8/layout/radial3"/>
    <dgm:cxn modelId="{DD10A8DD-079E-477B-B450-971AFAE863DC}" type="presParOf" srcId="{9C05346C-4B32-4DD4-A7C3-8BA989425175}" destId="{0AB4E49F-52D5-440E-AE12-9B3656D67AA3}" srcOrd="1" destOrd="0" presId="urn:microsoft.com/office/officeart/2005/8/layout/radial3"/>
    <dgm:cxn modelId="{A6E60043-E700-448F-9939-C357E447B9D5}" type="presParOf" srcId="{9C05346C-4B32-4DD4-A7C3-8BA989425175}" destId="{CF379465-A30A-40E9-BAF8-94252A4F05F9}" srcOrd="2" destOrd="0" presId="urn:microsoft.com/office/officeart/2005/8/layout/radial3"/>
    <dgm:cxn modelId="{E5D53805-ECE6-4549-B655-0322B908E028}" type="presParOf" srcId="{9C05346C-4B32-4DD4-A7C3-8BA989425175}" destId="{ECEB8CAF-F20F-49CE-BC5C-529FC0AB203A}" srcOrd="3" destOrd="0" presId="urn:microsoft.com/office/officeart/2005/8/layout/radial3"/>
    <dgm:cxn modelId="{7F99AA27-7C48-4951-9D18-D47A8999ACC1}" type="presParOf" srcId="{9C05346C-4B32-4DD4-A7C3-8BA989425175}" destId="{1342CCC4-60A5-4386-B529-07F2BF07D36B}" srcOrd="4" destOrd="0" presId="urn:microsoft.com/office/officeart/2005/8/layout/radial3"/>
    <dgm:cxn modelId="{FC82C6B7-502C-410B-9352-A907CBBC7CCC}" type="presParOf" srcId="{9C05346C-4B32-4DD4-A7C3-8BA989425175}" destId="{A8B22F65-2F40-40CA-AAED-BA0363E6CABF}" srcOrd="5"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arrow2#1">
  <dgm:title val=""/>
  <dgm:desc val=""/>
  <dgm:catLst>
    <dgm:cat type="process" pri="2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parTxLTRAlign" val="r"/>
                    <dgm:param type="parTxRTLAlign" val="r"/>
                    <dgm:param type="txAnchorVert" val="t"/>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parTxLTRAlign" val="l"/>
                            <dgm:param type="parTxRTLAlign" val="r"/>
                            <dgm:param type="txAnchorVert" val="t"/>
                          </dgm:alg>
                        </dgm:if>
                        <dgm:else name="Name15">
                          <dgm:alg type="tx">
                            <dgm:param type="parTxLTRAlign" val="l"/>
                            <dgm:param type="parTxRTLAlign" val="l"/>
                            <dgm:param type="txAnchorVert" val="t"/>
                          </dgm:alg>
                        </dgm:else>
                      </dgm:choose>
                    </dgm:if>
                    <dgm:else name="Name16">
                      <dgm:choose name="Name17">
                        <dgm:if name="Name18" axis="root des" ptType="all node" func="maxDepth" op="gt" val="1">
                          <dgm:alg type="tx">
                            <dgm:param type="parTxLTRAlign" val="l"/>
                            <dgm:param type="parTxRTLAlign" val="r"/>
                            <dgm:param type="txAnchorVertCh" val="b"/>
                            <dgm:param type="txAnchorVert" val="b"/>
                          </dgm:alg>
                        </dgm:if>
                        <dgm:else name="Name1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parTxLTRAlign" val="l"/>
                            <dgm:param type="parTxRTLAlign" val="r"/>
                            <dgm:param type="txAnchorVert" val="t"/>
                          </dgm:alg>
                        </dgm:if>
                        <dgm:else name="Name28">
                          <dgm:alg type="tx">
                            <dgm:param type="parTxLTRAlign" val="l"/>
                            <dgm:param type="parTxRTLAlign" val="l"/>
                            <dgm:param type="txAnchorVert" val="t"/>
                          </dgm:alg>
                        </dgm:else>
                      </dgm:choose>
                    </dgm:if>
                    <dgm:else name="Name29">
                      <dgm:choose name="Name30">
                        <dgm:if name="Name31" axis="root des" ptType="all node" func="maxDepth" op="gt" val="1">
                          <dgm:alg type="tx">
                            <dgm:param type="parTxLTRAlign" val="l"/>
                            <dgm:param type="parTxRTLAlign" val="r"/>
                            <dgm:param type="txAnchorVertCh" val="b"/>
                            <dgm:param type="txAnchorVert" val="b"/>
                          </dgm:alg>
                        </dgm:if>
                        <dgm:else name="Name3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parTxLTRAlign" val="l"/>
                            <dgm:param type="parTxRTLAlign" val="r"/>
                            <dgm:param type="txAnchorVert" val="t"/>
                          </dgm:alg>
                        </dgm:if>
                        <dgm:else name="Name45">
                          <dgm:alg type="tx">
                            <dgm:param type="parTxLTRAlign" val="l"/>
                            <dgm:param type="parTxRTLAlign" val="l"/>
                            <dgm:param type="txAnchorVert" val="t"/>
                          </dgm:alg>
                        </dgm:else>
                      </dgm:choose>
                    </dgm:if>
                    <dgm:else name="Name46">
                      <dgm:choose name="Name47">
                        <dgm:if name="Name48" axis="root des" ptType="all node" func="maxDepth" op="gt" val="1">
                          <dgm:alg type="tx">
                            <dgm:param type="parTxLTRAlign" val="l"/>
                            <dgm:param type="parTxRTLAlign" val="r"/>
                            <dgm:param type="txAnchorVertCh" val="b"/>
                            <dgm:param type="txAnchorVert" val="b"/>
                          </dgm:alg>
                        </dgm:if>
                        <dgm:else name="Name4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parTxLTRAlign" val="l"/>
                            <dgm:param type="parTxRTLAlign" val="r"/>
                            <dgm:param type="txAnchorVert" val="t"/>
                          </dgm:alg>
                        </dgm:if>
                        <dgm:else name="Name58">
                          <dgm:alg type="tx">
                            <dgm:param type="parTxLTRAlign" val="l"/>
                            <dgm:param type="parTxRTLAlign" val="l"/>
                            <dgm:param type="txAnchorVert" val="t"/>
                          </dgm:alg>
                        </dgm:else>
                      </dgm:choose>
                    </dgm:if>
                    <dgm:else name="Name59">
                      <dgm:choose name="Name60">
                        <dgm:if name="Name61" axis="root des" ptType="all node" func="maxDepth" op="gt" val="1">
                          <dgm:alg type="tx">
                            <dgm:param type="parTxLTRAlign" val="l"/>
                            <dgm:param type="parTxRTLAlign" val="r"/>
                            <dgm:param type="txAnchorVertCh" val="b"/>
                            <dgm:param type="txAnchorVert" val="b"/>
                          </dgm:alg>
                        </dgm:if>
                        <dgm:else name="Name6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parTxLTRAlign" val="l"/>
                            <dgm:param type="parTxRTLAlign" val="r"/>
                            <dgm:param type="txAnchorVert" val="t"/>
                          </dgm:alg>
                        </dgm:if>
                        <dgm:else name="Name71">
                          <dgm:alg type="tx">
                            <dgm:param type="parTxLTRAlign" val="l"/>
                            <dgm:param type="parTxRTLAlign" val="l"/>
                            <dgm:param type="txAnchorVert" val="t"/>
                          </dgm:alg>
                        </dgm:else>
                      </dgm:choose>
                    </dgm:if>
                    <dgm:else name="Name72">
                      <dgm:choose name="Name73">
                        <dgm:if name="Name74" axis="root des" ptType="all node" func="maxDepth" op="gt" val="1">
                          <dgm:alg type="tx">
                            <dgm:param type="parTxLTRAlign" val="l"/>
                            <dgm:param type="parTxRTLAlign" val="r"/>
                            <dgm:param type="txAnchorVertCh" val="b"/>
                            <dgm:param type="txAnchorVert" val="b"/>
                          </dgm:alg>
                        </dgm:if>
                        <dgm:else name="Name7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param type="txAnchorVert" val="t"/>
                          </dgm:alg>
                        </dgm:if>
                        <dgm:else name="Name88">
                          <dgm:alg type="tx">
                            <dgm:param type="parTxLTRAlign" val="l"/>
                            <dgm:param type="parTxRTLAlign" val="l"/>
                            <dgm:param type="txAnchorVert" val="t"/>
                          </dgm:alg>
                        </dgm:else>
                      </dgm:choose>
                    </dgm:if>
                    <dgm:else name="Name89">
                      <dgm:choose name="Name90">
                        <dgm:if name="Name91" axis="root des" ptType="all node" func="maxDepth" op="gt" val="1">
                          <dgm:alg type="tx">
                            <dgm:param type="parTxLTRAlign" val="l"/>
                            <dgm:param type="parTxRTLAlign" val="r"/>
                            <dgm:param type="txAnchorVertCh" val="b"/>
                            <dgm:param type="txAnchorVert" val="b"/>
                          </dgm:alg>
                        </dgm:if>
                        <dgm:else name="Name9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parTxLTRAlign" val="l"/>
                            <dgm:param type="parTxRTLAlign" val="r"/>
                            <dgm:param type="txAnchorVert" val="t"/>
                          </dgm:alg>
                        </dgm:if>
                        <dgm:else name="Name101">
                          <dgm:alg type="tx">
                            <dgm:param type="parTxLTRAlign" val="l"/>
                            <dgm:param type="parTxRTLAlign" val="l"/>
                            <dgm:param type="txAnchorVert" val="t"/>
                          </dgm:alg>
                        </dgm:else>
                      </dgm:choose>
                    </dgm:if>
                    <dgm:else name="Name102">
                      <dgm:choose name="Name103">
                        <dgm:if name="Name104" axis="root des" ptType="all node" func="maxDepth" op="gt" val="1">
                          <dgm:alg type="tx">
                            <dgm:param type="parTxLTRAlign" val="l"/>
                            <dgm:param type="parTxRTLAlign" val="r"/>
                            <dgm:param type="txAnchorVertCh" val="b"/>
                            <dgm:param type="txAnchorVert" val="b"/>
                          </dgm:alg>
                        </dgm:if>
                        <dgm:else name="Name10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parTxLTRAlign" val="l"/>
                            <dgm:param type="parTxRTLAlign" val="r"/>
                            <dgm:param type="txAnchorVert" val="t"/>
                          </dgm:alg>
                        </dgm:if>
                        <dgm:else name="Name114">
                          <dgm:alg type="tx">
                            <dgm:param type="parTxLTRAlign" val="l"/>
                            <dgm:param type="parTxRTLAlign" val="l"/>
                            <dgm:param type="txAnchorVert" val="t"/>
                          </dgm:alg>
                        </dgm:else>
                      </dgm:choose>
                    </dgm:if>
                    <dgm:else name="Name115">
                      <dgm:choose name="Name116">
                        <dgm:if name="Name117" axis="root des" ptType="all node" func="maxDepth" op="gt" val="1">
                          <dgm:alg type="tx">
                            <dgm:param type="parTxLTRAlign" val="l"/>
                            <dgm:param type="parTxRTLAlign" val="r"/>
                            <dgm:param type="txAnchorVertCh" val="b"/>
                            <dgm:param type="txAnchorVert" val="b"/>
                          </dgm:alg>
                        </dgm:if>
                        <dgm:else name="Name11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parTxLTRAlign" val="l"/>
                            <dgm:param type="parTxRTLAlign" val="r"/>
                            <dgm:param type="txAnchorVert" val="t"/>
                          </dgm:alg>
                        </dgm:if>
                        <dgm:else name="Name127">
                          <dgm:alg type="tx">
                            <dgm:param type="parTxLTRAlign" val="l"/>
                            <dgm:param type="parTxRTLAlign" val="l"/>
                            <dgm:param type="txAnchorVert" val="t"/>
                          </dgm:alg>
                        </dgm:else>
                      </dgm:choose>
                    </dgm:if>
                    <dgm:else name="Name128">
                      <dgm:choose name="Name129">
                        <dgm:if name="Name130" axis="root des" ptType="all node" func="maxDepth" op="gt" val="1">
                          <dgm:alg type="tx">
                            <dgm:param type="parTxLTRAlign" val="l"/>
                            <dgm:param type="parTxRTLAlign" val="r"/>
                            <dgm:param type="txAnchorVertCh" val="b"/>
                            <dgm:param type="txAnchorVert" val="b"/>
                          </dgm:alg>
                        </dgm:if>
                        <dgm:else name="Name13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parTxLTRAlign" val="l"/>
                            <dgm:param type="parTxRTLAlign" val="r"/>
                            <dgm:param type="txAnchorVert" val="t"/>
                          </dgm:alg>
                        </dgm:if>
                        <dgm:else name="Name144">
                          <dgm:alg type="tx">
                            <dgm:param type="parTxLTRAlign" val="l"/>
                            <dgm:param type="parTxRTLAlign" val="l"/>
                            <dgm:param type="txAnchorVert" val="t"/>
                          </dgm:alg>
                        </dgm:else>
                      </dgm:choose>
                    </dgm:if>
                    <dgm:else name="Name145">
                      <dgm:choose name="Name146">
                        <dgm:if name="Name147" axis="root des" ptType="all node" func="maxDepth" op="gt" val="1">
                          <dgm:alg type="tx">
                            <dgm:param type="parTxLTRAlign" val="l"/>
                            <dgm:param type="parTxRTLAlign" val="r"/>
                            <dgm:param type="txAnchorVertCh" val="b"/>
                            <dgm:param type="txAnchorVert" val="b"/>
                          </dgm:alg>
                        </dgm:if>
                        <dgm:else name="Name14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parTxLTRAlign" val="l"/>
                            <dgm:param type="parTxRTLAlign" val="r"/>
                            <dgm:param type="txAnchorVert" val="t"/>
                          </dgm:alg>
                        </dgm:if>
                        <dgm:else name="Name157">
                          <dgm:alg type="tx">
                            <dgm:param type="parTxLTRAlign" val="l"/>
                            <dgm:param type="parTxRTLAlign" val="l"/>
                            <dgm:param type="txAnchorVert" val="t"/>
                          </dgm:alg>
                        </dgm:else>
                      </dgm:choose>
                    </dgm:if>
                    <dgm:else name="Name158">
                      <dgm:choose name="Name159">
                        <dgm:if name="Name160" axis="root des" ptType="all node" func="maxDepth" op="gt" val="1">
                          <dgm:alg type="tx">
                            <dgm:param type="parTxLTRAlign" val="l"/>
                            <dgm:param type="parTxRTLAlign" val="r"/>
                            <dgm:param type="txAnchorVertCh" val="b"/>
                            <dgm:param type="txAnchorVert" val="b"/>
                          </dgm:alg>
                        </dgm:if>
                        <dgm:else name="Name16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parTxLTRAlign" val="l"/>
                            <dgm:param type="parTxRTLAlign" val="r"/>
                            <dgm:param type="txAnchorVert" val="t"/>
                          </dgm:alg>
                        </dgm:if>
                        <dgm:else name="Name170">
                          <dgm:alg type="tx">
                            <dgm:param type="parTxLTRAlign" val="l"/>
                            <dgm:param type="parTxRTLAlign" val="l"/>
                            <dgm:param type="txAnchorVert" val="t"/>
                          </dgm:alg>
                        </dgm:else>
                      </dgm:choose>
                    </dgm:if>
                    <dgm:else name="Name171">
                      <dgm:choose name="Name172">
                        <dgm:if name="Name173" axis="root des" ptType="all node" func="maxDepth" op="gt" val="1">
                          <dgm:alg type="tx">
                            <dgm:param type="parTxLTRAlign" val="l"/>
                            <dgm:param type="parTxRTLAlign" val="r"/>
                            <dgm:param type="txAnchorVertCh" val="b"/>
                            <dgm:param type="txAnchorVert" val="b"/>
                          </dgm:alg>
                        </dgm:if>
                        <dgm:else name="Name174">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parTxLTRAlign" val="l"/>
                            <dgm:param type="parTxRTLAlign" val="r"/>
                            <dgm:param type="txAnchorVert" val="t"/>
                          </dgm:alg>
                        </dgm:if>
                        <dgm:else name="Name183">
                          <dgm:alg type="tx">
                            <dgm:param type="parTxLTRAlign" val="l"/>
                            <dgm:param type="parTxRTLAlign" val="l"/>
                            <dgm:param type="txAnchorVert" val="t"/>
                          </dgm:alg>
                        </dgm:else>
                      </dgm:choose>
                    </dgm:if>
                    <dgm:else name="Name184">
                      <dgm:choose name="Name185">
                        <dgm:if name="Name186" axis="root des" ptType="all node" func="maxDepth" op="gt" val="1">
                          <dgm:alg type="tx">
                            <dgm:param type="parTxLTRAlign" val="l"/>
                            <dgm:param type="parTxRTLAlign" val="r"/>
                            <dgm:param type="txAnchorVertCh" val="b"/>
                            <dgm:param type="txAnchorVert" val="b"/>
                          </dgm:alg>
                        </dgm:if>
                        <dgm:else name="Name187">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parTxLTRAlign" val="l"/>
                            <dgm:param type="parTxRTLAlign" val="r"/>
                            <dgm:param type="txAnchorVert" val="t"/>
                          </dgm:alg>
                        </dgm:if>
                        <dgm:else name="Name196">
                          <dgm:alg type="tx">
                            <dgm:param type="parTxLTRAlign" val="l"/>
                            <dgm:param type="parTxRTLAlign" val="l"/>
                            <dgm:param type="txAnchorVert" val="t"/>
                          </dgm:alg>
                        </dgm:else>
                      </dgm:choose>
                    </dgm:if>
                    <dgm:else name="Name197">
                      <dgm:choose name="Name198">
                        <dgm:if name="Name199" axis="root des" ptType="all node" func="maxDepth" op="gt" val="1">
                          <dgm:alg type="tx">
                            <dgm:param type="parTxLTRAlign" val="l"/>
                            <dgm:param type="parTxRTLAlign" val="r"/>
                            <dgm:param type="txAnchorVertCh" val="b"/>
                            <dgm:param type="txAnchorVert" val="b"/>
                          </dgm:alg>
                        </dgm:if>
                        <dgm:else name="Name200">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arrow3#1">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vertAlign" val="none"/>
      <dgm:param type="horz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7E1B86-93EB-4894-8A2B-42B8E23179C1}" type="datetimeFigureOut">
              <a:rPr lang="zh-CN" altLang="en-US" smtClean="0"/>
              <a:t>2020/8/20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200CF3-E2D8-4B4E-A96D-F38A82A6156E}" type="slidenum">
              <a:rPr lang="zh-CN" altLang="en-US" smtClean="0"/>
              <a:t>‹#›</a:t>
            </a:fld>
            <a:endParaRPr lang="zh-CN" altLang="en-US"/>
          </a:p>
        </p:txBody>
      </p:sp>
    </p:spTree>
    <p:extLst>
      <p:ext uri="{BB962C8B-B14F-4D97-AF65-F5344CB8AC3E}">
        <p14:creationId xmlns:p14="http://schemas.microsoft.com/office/powerpoint/2010/main" val="7721824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9D7446-2996-7245-AEC9-8CA712C18DA5}" type="datetimeFigureOut">
              <a:rPr kumimoji="1" lang="zh-CN" altLang="en-US" smtClean="0"/>
              <a:t>2020/8/20</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988CCD-5220-0B44-B03B-8060159D5303}" type="slidenum">
              <a:rPr kumimoji="1" lang="zh-CN" altLang="en-US" smtClean="0"/>
              <a:t>‹#›</a:t>
            </a:fld>
            <a:endParaRPr kumimoji="1" lang="zh-CN" altLang="en-US"/>
          </a:p>
        </p:txBody>
      </p:sp>
    </p:spTree>
    <p:extLst>
      <p:ext uri="{BB962C8B-B14F-4D97-AF65-F5344CB8AC3E}">
        <p14:creationId xmlns:p14="http://schemas.microsoft.com/office/powerpoint/2010/main" val="268051852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1</a:t>
            </a:fld>
            <a:endParaRPr kumimoji="1" lang="zh-CN" altLang="en-US"/>
          </a:p>
        </p:txBody>
      </p:sp>
    </p:spTree>
    <p:extLst>
      <p:ext uri="{BB962C8B-B14F-4D97-AF65-F5344CB8AC3E}">
        <p14:creationId xmlns:p14="http://schemas.microsoft.com/office/powerpoint/2010/main" val="476810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经过一番折腾后，引擎终于合并完成了，然后我们开始推动上线，在上线的过程中又经历了各种坎坷，出现了七次上线七次下线的故事，这个故事的起因从</a:t>
            </a:r>
            <a:r>
              <a:rPr lang="en-US" altLang="zh-CN" sz="1200" kern="1200" dirty="0" smtClean="0">
                <a:solidFill>
                  <a:schemeClr val="tx1"/>
                </a:solidFill>
                <a:effectLst/>
                <a:latin typeface="+mn-lt"/>
                <a:ea typeface="+mn-ea"/>
                <a:cs typeface="+mn-cs"/>
              </a:rPr>
              <a:t>PGS</a:t>
            </a:r>
            <a:r>
              <a:rPr lang="zh-CN" altLang="en-US" sz="1200" kern="1200" dirty="0" smtClean="0">
                <a:solidFill>
                  <a:schemeClr val="tx1"/>
                </a:solidFill>
                <a:effectLst/>
                <a:latin typeface="+mn-lt"/>
                <a:ea typeface="+mn-ea"/>
                <a:cs typeface="+mn-cs"/>
              </a:rPr>
              <a:t>开始。</a:t>
            </a:r>
            <a:r>
              <a:rPr lang="en-US" altLang="zh-CN" sz="1200" kern="1200" dirty="0" smtClean="0">
                <a:solidFill>
                  <a:schemeClr val="tx1"/>
                </a:solidFill>
                <a:effectLst/>
                <a:latin typeface="+mn-lt"/>
                <a:ea typeface="+mn-ea"/>
                <a:cs typeface="+mn-cs"/>
              </a:rPr>
              <a:t>PGS</a:t>
            </a:r>
            <a:r>
              <a:rPr lang="zh-CN" altLang="en-US" sz="1200" kern="1200" dirty="0" smtClean="0">
                <a:solidFill>
                  <a:schemeClr val="tx1"/>
                </a:solidFill>
                <a:effectLst/>
                <a:latin typeface="+mn-lt"/>
                <a:ea typeface="+mn-ea"/>
                <a:cs typeface="+mn-cs"/>
              </a:rPr>
              <a:t>是识别引擎对外提供的一个边说话边实时上屏的功能，用户使用时体验起来会特别顺畅</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smtClean="0">
                <a:solidFill>
                  <a:schemeClr val="tx1"/>
                </a:solidFill>
                <a:effectLst/>
                <a:latin typeface="+mn-lt"/>
                <a:ea typeface="+mn-ea"/>
                <a:cs typeface="+mn-cs"/>
              </a:rPr>
              <a:t>PGS</a:t>
            </a:r>
            <a:r>
              <a:rPr lang="zh-CN" altLang="zh-CN" sz="1200" kern="1200" dirty="0" smtClean="0">
                <a:solidFill>
                  <a:schemeClr val="tx1"/>
                </a:solidFill>
                <a:effectLst/>
                <a:latin typeface="+mn-lt"/>
                <a:ea typeface="+mn-ea"/>
                <a:cs typeface="+mn-cs"/>
              </a:rPr>
              <a:t>怎么这么差，一堆一堆的</a:t>
            </a:r>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12</a:t>
            </a:fld>
            <a:endParaRPr kumimoji="1" lang="zh-CN" altLang="en-US"/>
          </a:p>
        </p:txBody>
      </p:sp>
    </p:spTree>
    <p:extLst>
      <p:ext uri="{BB962C8B-B14F-4D97-AF65-F5344CB8AC3E}">
        <p14:creationId xmlns:p14="http://schemas.microsoft.com/office/powerpoint/2010/main" val="2058538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13</a:t>
            </a:fld>
            <a:endParaRPr kumimoji="1" lang="zh-CN" altLang="en-US"/>
          </a:p>
        </p:txBody>
      </p:sp>
    </p:spTree>
    <p:extLst>
      <p:ext uri="{BB962C8B-B14F-4D97-AF65-F5344CB8AC3E}">
        <p14:creationId xmlns:p14="http://schemas.microsoft.com/office/powerpoint/2010/main" val="3070472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输出协议怎么不对呢，</a:t>
            </a:r>
          </a:p>
          <a:p>
            <a:r>
              <a:rPr lang="zh-CN" altLang="zh-CN" sz="1200" kern="1200" dirty="0" smtClean="0">
                <a:solidFill>
                  <a:schemeClr val="tx1"/>
                </a:solidFill>
                <a:effectLst/>
                <a:latin typeface="+mn-lt"/>
                <a:ea typeface="+mn-ea"/>
                <a:cs typeface="+mn-cs"/>
              </a:rPr>
              <a:t>之前的协议是引擎识别了，但是没有识别结果，给</a:t>
            </a:r>
            <a:r>
              <a:rPr lang="en-US" altLang="zh-CN" sz="1200" kern="1200" dirty="0" smtClean="0">
                <a:solidFill>
                  <a:schemeClr val="tx1"/>
                </a:solidFill>
                <a:effectLst/>
                <a:latin typeface="+mn-lt"/>
                <a:ea typeface="+mn-ea"/>
                <a:cs typeface="+mn-cs"/>
              </a:rPr>
              <a:t>null</a:t>
            </a:r>
            <a:r>
              <a:rPr lang="zh-CN" altLang="zh-CN" sz="1200" kern="1200" dirty="0" smtClean="0">
                <a:solidFill>
                  <a:schemeClr val="tx1"/>
                </a:solidFill>
                <a:effectLst/>
                <a:latin typeface="+mn-lt"/>
                <a:ea typeface="+mn-ea"/>
                <a:cs typeface="+mn-cs"/>
              </a:rPr>
              <a:t>，然后没有进行识别，比如没有过</a:t>
            </a:r>
            <a:r>
              <a:rPr lang="en-US" altLang="zh-CN" sz="1200" kern="1200" dirty="0" err="1" smtClean="0">
                <a:solidFill>
                  <a:schemeClr val="tx1"/>
                </a:solidFill>
                <a:effectLst/>
                <a:latin typeface="+mn-lt"/>
                <a:ea typeface="+mn-ea"/>
                <a:cs typeface="+mn-cs"/>
              </a:rPr>
              <a:t>vad</a:t>
            </a:r>
            <a:r>
              <a:rPr lang="zh-CN" altLang="zh-CN" sz="1200" kern="1200" dirty="0" smtClean="0">
                <a:solidFill>
                  <a:schemeClr val="tx1"/>
                </a:solidFill>
                <a:effectLst/>
                <a:latin typeface="+mn-lt"/>
                <a:ea typeface="+mn-ea"/>
                <a:cs typeface="+mn-cs"/>
              </a:rPr>
              <a:t>给空字符串，现在不是这样的</a:t>
            </a:r>
          </a:p>
          <a:p>
            <a:r>
              <a:rPr lang="zh-CN" altLang="zh-CN" sz="1200" kern="1200" dirty="0" smtClean="0">
                <a:solidFill>
                  <a:schemeClr val="tx1"/>
                </a:solidFill>
                <a:effectLst/>
                <a:latin typeface="+mn-lt"/>
                <a:ea typeface="+mn-ea"/>
                <a:cs typeface="+mn-cs"/>
              </a:rPr>
              <a:t>复查了之后，发现还真不是这样，改吧，改了之后重新上线</a:t>
            </a:r>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14</a:t>
            </a:fld>
            <a:endParaRPr kumimoji="1" lang="zh-CN" altLang="en-US"/>
          </a:p>
        </p:txBody>
      </p:sp>
    </p:spTree>
    <p:extLst>
      <p:ext uri="{BB962C8B-B14F-4D97-AF65-F5344CB8AC3E}">
        <p14:creationId xmlns:p14="http://schemas.microsoft.com/office/powerpoint/2010/main" val="217052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呵呵，刚改了协议上线，怎么办，</a:t>
            </a:r>
            <a:r>
              <a:rPr lang="zh-CN" altLang="en-US" sz="1200" kern="1200" dirty="0" smtClean="0">
                <a:solidFill>
                  <a:schemeClr val="tx1"/>
                </a:solidFill>
                <a:effectLst/>
                <a:latin typeface="+mn-lt"/>
                <a:ea typeface="+mn-ea"/>
                <a:cs typeface="+mn-cs"/>
              </a:rPr>
              <a:t>大家一起</a:t>
            </a:r>
            <a:r>
              <a:rPr lang="zh-CN" altLang="zh-CN" sz="1200" kern="1200" dirty="0" smtClean="0">
                <a:solidFill>
                  <a:schemeClr val="tx1"/>
                </a:solidFill>
                <a:effectLst/>
                <a:latin typeface="+mn-lt"/>
                <a:ea typeface="+mn-ea"/>
                <a:cs typeface="+mn-cs"/>
              </a:rPr>
              <a:t>协商吧，最终定义，识别了没有识别结果给空字符串，没有识别给</a:t>
            </a:r>
            <a:r>
              <a:rPr lang="en-US" altLang="zh-CN" sz="1200" kern="1200" dirty="0" smtClean="0">
                <a:solidFill>
                  <a:schemeClr val="tx1"/>
                </a:solidFill>
                <a:effectLst/>
                <a:latin typeface="+mn-lt"/>
                <a:ea typeface="+mn-ea"/>
                <a:cs typeface="+mn-cs"/>
              </a:rPr>
              <a:t>null</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业务适配协议</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改吧</a:t>
            </a:r>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15</a:t>
            </a:fld>
            <a:endParaRPr kumimoji="1" lang="zh-CN" altLang="en-US"/>
          </a:p>
        </p:txBody>
      </p:sp>
    </p:spTree>
    <p:extLst>
      <p:ext uri="{BB962C8B-B14F-4D97-AF65-F5344CB8AC3E}">
        <p14:creationId xmlns:p14="http://schemas.microsoft.com/office/powerpoint/2010/main" val="1328600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怎么会崩溃呢，云平台和业务层一起排查，好难啊，多层协作的问题最难排查</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怎么办，之前的协议不能改啊，改了协议再重新上线</a:t>
            </a:r>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16</a:t>
            </a:fld>
            <a:endParaRPr kumimoji="1" lang="zh-CN" altLang="en-US"/>
          </a:p>
        </p:txBody>
      </p:sp>
    </p:spTree>
    <p:extLst>
      <p:ext uri="{BB962C8B-B14F-4D97-AF65-F5344CB8AC3E}">
        <p14:creationId xmlns:p14="http://schemas.microsoft.com/office/powerpoint/2010/main" val="3614555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难道还有问题</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难了，没有办法改，老版本继续使用之前的服务吧，把能切进来的切进来</a:t>
            </a: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17</a:t>
            </a:fld>
            <a:endParaRPr kumimoji="1" lang="zh-CN" altLang="en-US"/>
          </a:p>
        </p:txBody>
      </p:sp>
    </p:spTree>
    <p:extLst>
      <p:ext uri="{BB962C8B-B14F-4D97-AF65-F5344CB8AC3E}">
        <p14:creationId xmlns:p14="http://schemas.microsoft.com/office/powerpoint/2010/main" val="2066711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还没完</a:t>
            </a:r>
            <a:r>
              <a:rPr lang="en-US" altLang="zh-CN" dirty="0" smtClean="0"/>
              <a:t>…</a:t>
            </a:r>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老大们发火了，</a:t>
            </a:r>
            <a:r>
              <a:rPr lang="zh-CN" altLang="zh-CN" sz="1200" kern="1200" dirty="0" smtClean="0">
                <a:solidFill>
                  <a:schemeClr val="tx1"/>
                </a:solidFill>
                <a:effectLst/>
                <a:latin typeface="+mn-lt"/>
                <a:ea typeface="+mn-ea"/>
                <a:cs typeface="+mn-cs"/>
              </a:rPr>
              <a:t>引擎线上有多少功能和协议，都是什么样的，我们是否清楚，能不能梳理出来，一个月不行，两个月行不行</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是啊，引擎的到底有哪些功能，哪些是必备功能，哪些是定制功能，输出协议是怎么样的，引擎怎么会不知道呢，太乱了，</a:t>
            </a:r>
          </a:p>
          <a:p>
            <a:r>
              <a:rPr lang="zh-CN" altLang="zh-CN" sz="1200" kern="1200" dirty="0" smtClean="0">
                <a:solidFill>
                  <a:schemeClr val="tx1"/>
                </a:solidFill>
                <a:effectLst/>
                <a:latin typeface="+mn-lt"/>
                <a:ea typeface="+mn-ea"/>
                <a:cs typeface="+mn-cs"/>
              </a:rPr>
              <a:t>都不写文档，功能和协议</a:t>
            </a:r>
            <a:r>
              <a:rPr lang="zh-CN" altLang="en-US" sz="1200" kern="1200" dirty="0" smtClean="0">
                <a:solidFill>
                  <a:schemeClr val="tx1"/>
                </a:solidFill>
                <a:effectLst/>
                <a:latin typeface="+mn-lt"/>
                <a:ea typeface="+mn-ea"/>
                <a:cs typeface="+mn-cs"/>
              </a:rPr>
              <a:t>靠</a:t>
            </a:r>
            <a:r>
              <a:rPr lang="zh-CN" altLang="zh-CN" sz="1200" kern="1200" dirty="0" smtClean="0">
                <a:solidFill>
                  <a:schemeClr val="tx1"/>
                </a:solidFill>
                <a:effectLst/>
                <a:latin typeface="+mn-lt"/>
                <a:ea typeface="+mn-ea"/>
                <a:cs typeface="+mn-cs"/>
              </a:rPr>
              <a:t>口口相传</a:t>
            </a:r>
            <a:r>
              <a:rPr lang="zh-CN" altLang="en-US" sz="1200" kern="1200" dirty="0" smtClean="0">
                <a:solidFill>
                  <a:schemeClr val="tx1"/>
                </a:solidFill>
                <a:effectLst/>
                <a:latin typeface="+mn-lt"/>
                <a:ea typeface="+mn-ea"/>
                <a:cs typeface="+mn-cs"/>
              </a:rPr>
              <a:t>，如何做到</a:t>
            </a:r>
            <a:r>
              <a:rPr lang="zh-CN" altLang="zh-CN" sz="1200" kern="1200" dirty="0" smtClean="0">
                <a:solidFill>
                  <a:schemeClr val="tx1"/>
                </a:solidFill>
                <a:effectLst/>
                <a:latin typeface="+mn-lt"/>
                <a:ea typeface="+mn-ea"/>
                <a:cs typeface="+mn-cs"/>
              </a:rPr>
              <a:t>向下兼容呢</a:t>
            </a: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18</a:t>
            </a:fld>
            <a:endParaRPr kumimoji="1" lang="zh-CN" altLang="en-US"/>
          </a:p>
        </p:txBody>
      </p:sp>
    </p:spTree>
    <p:extLst>
      <p:ext uri="{BB962C8B-B14F-4D97-AF65-F5344CB8AC3E}">
        <p14:creationId xmlns:p14="http://schemas.microsoft.com/office/powerpoint/2010/main" val="1912082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19</a:t>
            </a:fld>
            <a:endParaRPr kumimoji="1" lang="zh-CN" altLang="en-US"/>
          </a:p>
        </p:txBody>
      </p:sp>
    </p:spTree>
    <p:extLst>
      <p:ext uri="{BB962C8B-B14F-4D97-AF65-F5344CB8AC3E}">
        <p14:creationId xmlns:p14="http://schemas.microsoft.com/office/powerpoint/2010/main" val="1552864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查啊，查到了第二天上午，终于找到原因了</a:t>
            </a: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20</a:t>
            </a:fld>
            <a:endParaRPr kumimoji="1" lang="zh-CN" altLang="en-US"/>
          </a:p>
        </p:txBody>
      </p:sp>
    </p:spTree>
    <p:extLst>
      <p:ext uri="{BB962C8B-B14F-4D97-AF65-F5344CB8AC3E}">
        <p14:creationId xmlns:p14="http://schemas.microsoft.com/office/powerpoint/2010/main" val="2439713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21</a:t>
            </a:fld>
            <a:endParaRPr kumimoji="1" lang="zh-CN" altLang="en-US"/>
          </a:p>
        </p:txBody>
      </p:sp>
    </p:spTree>
    <p:extLst>
      <p:ext uri="{BB962C8B-B14F-4D97-AF65-F5344CB8AC3E}">
        <p14:creationId xmlns:p14="http://schemas.microsoft.com/office/powerpoint/2010/main" val="3579507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2</a:t>
            </a:fld>
            <a:endParaRPr kumimoji="1" lang="zh-CN" altLang="en-US"/>
          </a:p>
        </p:txBody>
      </p:sp>
    </p:spTree>
    <p:extLst>
      <p:ext uri="{BB962C8B-B14F-4D97-AF65-F5344CB8AC3E}">
        <p14:creationId xmlns:p14="http://schemas.microsoft.com/office/powerpoint/2010/main" val="3985732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22</a:t>
            </a:fld>
            <a:endParaRPr kumimoji="1" lang="zh-CN" altLang="en-US"/>
          </a:p>
        </p:txBody>
      </p:sp>
    </p:spTree>
    <p:extLst>
      <p:ext uri="{BB962C8B-B14F-4D97-AF65-F5344CB8AC3E}">
        <p14:creationId xmlns:p14="http://schemas.microsoft.com/office/powerpoint/2010/main" val="1998062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接着史上最扯淡的一幕出现了，电视的服务开发同事，想让引擎解释一下什么叫做建议。从技术层面开始陷入了语言层面，当然就扯不清楚了，无休止的争吵中</a:t>
            </a:r>
            <a:r>
              <a:rPr lang="en-US" altLang="zh-CN" dirty="0" smtClean="0"/>
              <a:t>…</a:t>
            </a:r>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这样我们也吸取了一个教训，给每个功能写功能规格，白纸黑字定下来</a:t>
            </a: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23</a:t>
            </a:fld>
            <a:endParaRPr kumimoji="1" lang="zh-CN" altLang="en-US"/>
          </a:p>
        </p:txBody>
      </p:sp>
    </p:spTree>
    <p:extLst>
      <p:ext uri="{BB962C8B-B14F-4D97-AF65-F5344CB8AC3E}">
        <p14:creationId xmlns:p14="http://schemas.microsoft.com/office/powerpoint/2010/main" val="4253023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24</a:t>
            </a:fld>
            <a:endParaRPr kumimoji="1" lang="zh-CN" altLang="en-US"/>
          </a:p>
        </p:txBody>
      </p:sp>
    </p:spTree>
    <p:extLst>
      <p:ext uri="{BB962C8B-B14F-4D97-AF65-F5344CB8AC3E}">
        <p14:creationId xmlns:p14="http://schemas.microsoft.com/office/powerpoint/2010/main" val="4025247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前面这两个问题，其起因主要是因为我们没有制定出明确的功规和输入输出协议，是引擎和业务线之间的沟通问题。同样也可以对应到我们研究组和引擎组的沟通上来，当前引擎和研究组沟通的最多的应该就是关于模型定点化的问题，针对每个数据具体应该如何去做量化损失，当前也是没有功规或者协议的。如果是已经迁移到</a:t>
            </a:r>
            <a:r>
              <a:rPr lang="en-US" altLang="zh-CN" dirty="0" err="1" smtClean="0"/>
              <a:t>pytorch</a:t>
            </a:r>
            <a:r>
              <a:rPr lang="zh-CN" altLang="en-US" dirty="0" smtClean="0"/>
              <a:t>训练了的话，那么对一致性时引擎组还可以直接拿原型脚本过来分析，一步一步的向后看，确认每个数据是如何定点的。但是之前使用</a:t>
            </a:r>
            <a:r>
              <a:rPr lang="en-US" altLang="zh-CN" dirty="0" err="1" smtClean="0"/>
              <a:t>caffe</a:t>
            </a:r>
            <a:r>
              <a:rPr lang="zh-CN" altLang="en-US" dirty="0" smtClean="0"/>
              <a:t>训练的模型，原型代码太复杂了，引擎基本上不会再去分析一次，那么这种定点方式就主要靠口口相传了。前段时间我们正好需要将去年给低功耗唤醒引擎做的模型移植到通用唤醒引擎中，就遇到了定点方式的问题。之前通用唤醒引擎对原型进行定点时，都是使用</a:t>
            </a:r>
            <a:r>
              <a:rPr lang="en-US" altLang="zh-CN" dirty="0" smtClean="0"/>
              <a:t>round</a:t>
            </a:r>
            <a:r>
              <a:rPr lang="zh-CN" altLang="en-US" dirty="0" smtClean="0"/>
              <a:t>的方式，但是低功耗唤醒引擎中使用的时</a:t>
            </a:r>
            <a:r>
              <a:rPr lang="en-US" altLang="zh-CN" dirty="0" smtClean="0"/>
              <a:t>floor</a:t>
            </a:r>
            <a:r>
              <a:rPr lang="zh-CN" altLang="en-US" dirty="0" smtClean="0"/>
              <a:t>，我们不知道这个信息，结果导致花费了两天多才最终将问题定位到。如果我们的原型模型能在提供的时候，给出对应的定点化细则，那类似这种问题应该我们可以减少很多工作量。规范很重要！</a:t>
            </a: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25</a:t>
            </a:fld>
            <a:endParaRPr kumimoji="1" lang="zh-CN" altLang="en-US"/>
          </a:p>
        </p:txBody>
      </p:sp>
    </p:spTree>
    <p:extLst>
      <p:ext uri="{BB962C8B-B14F-4D97-AF65-F5344CB8AC3E}">
        <p14:creationId xmlns:p14="http://schemas.microsoft.com/office/powerpoint/2010/main" val="3349311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26</a:t>
            </a:fld>
            <a:endParaRPr kumimoji="1" lang="zh-CN" altLang="en-US"/>
          </a:p>
        </p:txBody>
      </p:sp>
    </p:spTree>
    <p:extLst>
      <p:ext uri="{BB962C8B-B14F-4D97-AF65-F5344CB8AC3E}">
        <p14:creationId xmlns:p14="http://schemas.microsoft.com/office/powerpoint/2010/main" val="4294828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28</a:t>
            </a:fld>
            <a:endParaRPr kumimoji="1" lang="zh-CN" altLang="en-US"/>
          </a:p>
        </p:txBody>
      </p:sp>
    </p:spTree>
    <p:extLst>
      <p:ext uri="{BB962C8B-B14F-4D97-AF65-F5344CB8AC3E}">
        <p14:creationId xmlns:p14="http://schemas.microsoft.com/office/powerpoint/2010/main" val="696608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29</a:t>
            </a:fld>
            <a:endParaRPr kumimoji="1" lang="zh-CN" altLang="en-US"/>
          </a:p>
        </p:txBody>
      </p:sp>
    </p:spTree>
    <p:extLst>
      <p:ext uri="{BB962C8B-B14F-4D97-AF65-F5344CB8AC3E}">
        <p14:creationId xmlns:p14="http://schemas.microsoft.com/office/powerpoint/2010/main" val="32611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30</a:t>
            </a:fld>
            <a:endParaRPr kumimoji="1" lang="zh-CN" altLang="en-US"/>
          </a:p>
        </p:txBody>
      </p:sp>
    </p:spTree>
    <p:extLst>
      <p:ext uri="{BB962C8B-B14F-4D97-AF65-F5344CB8AC3E}">
        <p14:creationId xmlns:p14="http://schemas.microsoft.com/office/powerpoint/2010/main" val="21374892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31</a:t>
            </a:fld>
            <a:endParaRPr kumimoji="1" lang="zh-CN" altLang="en-US"/>
          </a:p>
        </p:txBody>
      </p:sp>
    </p:spTree>
    <p:extLst>
      <p:ext uri="{BB962C8B-B14F-4D97-AF65-F5344CB8AC3E}">
        <p14:creationId xmlns:p14="http://schemas.microsoft.com/office/powerpoint/2010/main" val="39045694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32</a:t>
            </a:fld>
            <a:endParaRPr kumimoji="1" lang="zh-CN" altLang="en-US"/>
          </a:p>
        </p:txBody>
      </p:sp>
    </p:spTree>
    <p:extLst>
      <p:ext uri="{BB962C8B-B14F-4D97-AF65-F5344CB8AC3E}">
        <p14:creationId xmlns:p14="http://schemas.microsoft.com/office/powerpoint/2010/main" val="2001238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有一些是比较轻微的影响，有些则造成了严重的事故</a:t>
            </a: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4</a:t>
            </a:fld>
            <a:endParaRPr kumimoji="1" lang="zh-CN" altLang="en-US"/>
          </a:p>
        </p:txBody>
      </p:sp>
    </p:spTree>
    <p:extLst>
      <p:ext uri="{BB962C8B-B14F-4D97-AF65-F5344CB8AC3E}">
        <p14:creationId xmlns:p14="http://schemas.microsoft.com/office/powerpoint/2010/main" val="41704577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项目在十月份量产，</a:t>
            </a:r>
            <a:r>
              <a:rPr lang="en-US" altLang="zh-CN" dirty="0" smtClean="0"/>
              <a:t>8</a:t>
            </a:r>
            <a:r>
              <a:rPr lang="zh-CN" altLang="en-US" dirty="0" smtClean="0"/>
              <a:t>月份进行路试</a:t>
            </a: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33</a:t>
            </a:fld>
            <a:endParaRPr kumimoji="1" lang="zh-CN" altLang="en-US"/>
          </a:p>
        </p:txBody>
      </p:sp>
    </p:spTree>
    <p:extLst>
      <p:ext uri="{BB962C8B-B14F-4D97-AF65-F5344CB8AC3E}">
        <p14:creationId xmlns:p14="http://schemas.microsoft.com/office/powerpoint/2010/main" val="14288071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34</a:t>
            </a:fld>
            <a:endParaRPr kumimoji="1" lang="zh-CN" altLang="en-US"/>
          </a:p>
        </p:txBody>
      </p:sp>
    </p:spTree>
    <p:extLst>
      <p:ext uri="{BB962C8B-B14F-4D97-AF65-F5344CB8AC3E}">
        <p14:creationId xmlns:p14="http://schemas.microsoft.com/office/powerpoint/2010/main" val="6121309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35</a:t>
            </a:fld>
            <a:endParaRPr kumimoji="1" lang="zh-CN" altLang="en-US"/>
          </a:p>
        </p:txBody>
      </p:sp>
    </p:spTree>
    <p:extLst>
      <p:ext uri="{BB962C8B-B14F-4D97-AF65-F5344CB8AC3E}">
        <p14:creationId xmlns:p14="http://schemas.microsoft.com/office/powerpoint/2010/main" val="37104610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所谓中间文件，是指引擎离线生成好一些资源，在后续使用时不用重复生成，这样在线使用时可以减少生成时间，加快引擎响应速度；</a:t>
            </a:r>
            <a:endParaRPr lang="en-US" altLang="zh-CN" dirty="0" smtClean="0"/>
          </a:p>
          <a:p>
            <a:endParaRPr lang="en-US" altLang="zh-CN" dirty="0" smtClean="0"/>
          </a:p>
          <a:p>
            <a:r>
              <a:rPr lang="zh-CN" altLang="en-US" smtClean="0"/>
              <a:t>但中间文件有一个较大的问题，就是可能会被频繁拷贝，或者离线生成的过程中由于一些不可控的原因导致资源生成不完整。</a:t>
            </a:r>
            <a:endParaRPr lang="zh-CN" altLang="en-US" dirty="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36</a:t>
            </a:fld>
            <a:endParaRPr kumimoji="1" lang="zh-CN" altLang="en-US"/>
          </a:p>
        </p:txBody>
      </p:sp>
    </p:spTree>
    <p:extLst>
      <p:ext uri="{BB962C8B-B14F-4D97-AF65-F5344CB8AC3E}">
        <p14:creationId xmlns:p14="http://schemas.microsoft.com/office/powerpoint/2010/main" val="2995714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37</a:t>
            </a:fld>
            <a:endParaRPr kumimoji="1" lang="zh-CN" altLang="en-US"/>
          </a:p>
        </p:txBody>
      </p:sp>
    </p:spTree>
    <p:extLst>
      <p:ext uri="{BB962C8B-B14F-4D97-AF65-F5344CB8AC3E}">
        <p14:creationId xmlns:p14="http://schemas.microsoft.com/office/powerpoint/2010/main" val="33381753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38</a:t>
            </a:fld>
            <a:endParaRPr kumimoji="1" lang="zh-CN" altLang="en-US"/>
          </a:p>
        </p:txBody>
      </p:sp>
    </p:spTree>
    <p:extLst>
      <p:ext uri="{BB962C8B-B14F-4D97-AF65-F5344CB8AC3E}">
        <p14:creationId xmlns:p14="http://schemas.microsoft.com/office/powerpoint/2010/main" val="23790669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39</a:t>
            </a:fld>
            <a:endParaRPr kumimoji="1" lang="zh-CN" altLang="en-US"/>
          </a:p>
        </p:txBody>
      </p:sp>
    </p:spTree>
    <p:extLst>
      <p:ext uri="{BB962C8B-B14F-4D97-AF65-F5344CB8AC3E}">
        <p14:creationId xmlns:p14="http://schemas.microsoft.com/office/powerpoint/2010/main" val="28155579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40</a:t>
            </a:fld>
            <a:endParaRPr kumimoji="1" lang="zh-CN" altLang="en-US"/>
          </a:p>
        </p:txBody>
      </p:sp>
    </p:spTree>
    <p:extLst>
      <p:ext uri="{BB962C8B-B14F-4D97-AF65-F5344CB8AC3E}">
        <p14:creationId xmlns:p14="http://schemas.microsoft.com/office/powerpoint/2010/main" val="25729755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上汽大众公司给客户换车</a:t>
            </a: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41</a:t>
            </a:fld>
            <a:endParaRPr kumimoji="1" lang="zh-CN" altLang="en-US"/>
          </a:p>
        </p:txBody>
      </p:sp>
    </p:spTree>
    <p:extLst>
      <p:ext uri="{BB962C8B-B14F-4D97-AF65-F5344CB8AC3E}">
        <p14:creationId xmlns:p14="http://schemas.microsoft.com/office/powerpoint/2010/main" val="22172665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42</a:t>
            </a:fld>
            <a:endParaRPr kumimoji="1" lang="zh-CN" altLang="en-US"/>
          </a:p>
        </p:txBody>
      </p:sp>
    </p:spTree>
    <p:extLst>
      <p:ext uri="{BB962C8B-B14F-4D97-AF65-F5344CB8AC3E}">
        <p14:creationId xmlns:p14="http://schemas.microsoft.com/office/powerpoint/2010/main" val="1531972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5</a:t>
            </a:fld>
            <a:endParaRPr kumimoji="1" lang="zh-CN" altLang="en-US"/>
          </a:p>
        </p:txBody>
      </p:sp>
    </p:spTree>
    <p:extLst>
      <p:ext uri="{BB962C8B-B14F-4D97-AF65-F5344CB8AC3E}">
        <p14:creationId xmlns:p14="http://schemas.microsoft.com/office/powerpoint/2010/main" val="34935168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43</a:t>
            </a:fld>
            <a:endParaRPr kumimoji="1" lang="zh-CN" altLang="en-US"/>
          </a:p>
        </p:txBody>
      </p:sp>
    </p:spTree>
    <p:extLst>
      <p:ext uri="{BB962C8B-B14F-4D97-AF65-F5344CB8AC3E}">
        <p14:creationId xmlns:p14="http://schemas.microsoft.com/office/powerpoint/2010/main" val="2153378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smtClean="0">
                <a:solidFill>
                  <a:schemeClr val="tx1"/>
                </a:solidFill>
                <a:effectLst/>
                <a:latin typeface="+mn-lt"/>
                <a:ea typeface="+mn-ea"/>
                <a:cs typeface="+mn-cs"/>
              </a:rPr>
              <a:t>此举是为了防止中间出现异常返回时由于资源没有及时卸载导致可能存在内存泄漏</a:t>
            </a: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44</a:t>
            </a:fld>
            <a:endParaRPr kumimoji="1" lang="zh-CN" altLang="en-US"/>
          </a:p>
        </p:txBody>
      </p:sp>
    </p:spTree>
    <p:extLst>
      <p:ext uri="{BB962C8B-B14F-4D97-AF65-F5344CB8AC3E}">
        <p14:creationId xmlns:p14="http://schemas.microsoft.com/office/powerpoint/2010/main" val="9940760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45</a:t>
            </a:fld>
            <a:endParaRPr kumimoji="1" lang="zh-CN" altLang="en-US"/>
          </a:p>
        </p:txBody>
      </p:sp>
    </p:spTree>
    <p:extLst>
      <p:ext uri="{BB962C8B-B14F-4D97-AF65-F5344CB8AC3E}">
        <p14:creationId xmlns:p14="http://schemas.microsoft.com/office/powerpoint/2010/main" val="13602077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46</a:t>
            </a:fld>
            <a:endParaRPr kumimoji="1" lang="zh-CN" altLang="en-US"/>
          </a:p>
        </p:txBody>
      </p:sp>
    </p:spTree>
    <p:extLst>
      <p:ext uri="{BB962C8B-B14F-4D97-AF65-F5344CB8AC3E}">
        <p14:creationId xmlns:p14="http://schemas.microsoft.com/office/powerpoint/2010/main" val="3555658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47</a:t>
            </a:fld>
            <a:endParaRPr kumimoji="1" lang="zh-CN" altLang="en-US"/>
          </a:p>
        </p:txBody>
      </p:sp>
    </p:spTree>
    <p:extLst>
      <p:ext uri="{BB962C8B-B14F-4D97-AF65-F5344CB8AC3E}">
        <p14:creationId xmlns:p14="http://schemas.microsoft.com/office/powerpoint/2010/main" val="10583156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这些事情放在平常的开发过程中，可能只需要多加三四个工作日即可搞定，但如果没做，出现了类似于前面事故中的问题，那么修复时长就可能远远不止了</a:t>
            </a: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48</a:t>
            </a:fld>
            <a:endParaRPr kumimoji="1" lang="zh-CN" altLang="en-US"/>
          </a:p>
        </p:txBody>
      </p:sp>
    </p:spTree>
    <p:extLst>
      <p:ext uri="{BB962C8B-B14F-4D97-AF65-F5344CB8AC3E}">
        <p14:creationId xmlns:p14="http://schemas.microsoft.com/office/powerpoint/2010/main" val="8965542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49</a:t>
            </a:fld>
            <a:endParaRPr kumimoji="1" lang="zh-CN" altLang="en-US"/>
          </a:p>
        </p:txBody>
      </p:sp>
    </p:spTree>
    <p:extLst>
      <p:ext uri="{BB962C8B-B14F-4D97-AF65-F5344CB8AC3E}">
        <p14:creationId xmlns:p14="http://schemas.microsoft.com/office/powerpoint/2010/main" val="17129391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832162-33FA-4BB3-BEC7-9E0AAF79EA2A}" type="slidenum">
              <a:rPr lang="zh-CN" altLang="en-US" smtClean="0">
                <a:solidFill>
                  <a:prstClr val="black"/>
                </a:solidFill>
              </a:rPr>
              <a:pPr/>
              <a:t>54</a:t>
            </a:fld>
            <a:endParaRPr lang="zh-CN" altLang="en-US">
              <a:solidFill>
                <a:prstClr val="black"/>
              </a:solidFill>
            </a:endParaRPr>
          </a:p>
        </p:txBody>
      </p:sp>
    </p:spTree>
    <p:extLst>
      <p:ext uri="{BB962C8B-B14F-4D97-AF65-F5344CB8AC3E}">
        <p14:creationId xmlns:p14="http://schemas.microsoft.com/office/powerpoint/2010/main" val="41420107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引擎中实现</a:t>
            </a:r>
            <a:r>
              <a:rPr lang="en-US" altLang="zh-CN" dirty="0" err="1" smtClean="0"/>
              <a:t>vad</a:t>
            </a:r>
            <a:r>
              <a:rPr lang="zh-CN" altLang="en-US" dirty="0" smtClean="0"/>
              <a:t>、特征提取</a:t>
            </a:r>
            <a:r>
              <a:rPr lang="en-US" altLang="zh-CN" dirty="0" smtClean="0"/>
              <a:t>,</a:t>
            </a:r>
            <a:r>
              <a:rPr lang="zh-CN" altLang="en-US" dirty="0" smtClean="0"/>
              <a:t>送入组件</a:t>
            </a:r>
            <a:endParaRPr lang="en-US" altLang="zh-CN" dirty="0" smtClean="0"/>
          </a:p>
          <a:p>
            <a:r>
              <a:rPr lang="en-US" altLang="zh-CN" dirty="0" smtClean="0"/>
              <a:t>2.CTC</a:t>
            </a:r>
            <a:r>
              <a:rPr lang="zh-CN" altLang="en-US" dirty="0" smtClean="0"/>
              <a:t>、</a:t>
            </a:r>
            <a:r>
              <a:rPr lang="en-US" altLang="zh-CN" dirty="0" smtClean="0"/>
              <a:t>ED</a:t>
            </a:r>
            <a:r>
              <a:rPr lang="zh-CN" altLang="en-US" dirty="0" smtClean="0"/>
              <a:t>端分别解码，得到各自的识别结果</a:t>
            </a:r>
            <a:endParaRPr lang="en-US" altLang="zh-CN" dirty="0" smtClean="0"/>
          </a:p>
          <a:p>
            <a:r>
              <a:rPr lang="en-US" altLang="zh-CN" dirty="0" smtClean="0"/>
              <a:t>3.</a:t>
            </a:r>
            <a:r>
              <a:rPr lang="zh-CN" altLang="en-US" dirty="0" smtClean="0"/>
              <a:t>过二遍进一步提升各自的准确率</a:t>
            </a:r>
            <a:endParaRPr lang="en-US" altLang="zh-CN" dirty="0" smtClean="0"/>
          </a:p>
          <a:p>
            <a:r>
              <a:rPr lang="en-US" altLang="zh-CN" dirty="0" smtClean="0"/>
              <a:t>4.Pk</a:t>
            </a:r>
            <a:r>
              <a:rPr lang="zh-CN" altLang="en-US" dirty="0" smtClean="0"/>
              <a:t>，</a:t>
            </a:r>
            <a:r>
              <a:rPr lang="en-US" altLang="zh-CN" dirty="0" err="1" smtClean="0"/>
              <a:t>pk</a:t>
            </a:r>
            <a:r>
              <a:rPr lang="zh-CN" altLang="en-US" dirty="0" smtClean="0"/>
              <a:t>的目的：</a:t>
            </a:r>
            <a:r>
              <a:rPr lang="en-US" altLang="zh-CN" dirty="0" smtClean="0"/>
              <a:t>ED</a:t>
            </a:r>
            <a:r>
              <a:rPr lang="zh-CN" altLang="en-US" dirty="0" smtClean="0"/>
              <a:t>结果识别率高，</a:t>
            </a:r>
            <a:r>
              <a:rPr lang="en-US" altLang="zh-CN" dirty="0" err="1" smtClean="0"/>
              <a:t>ctc</a:t>
            </a:r>
            <a:r>
              <a:rPr lang="zh-CN" altLang="en-US" dirty="0" smtClean="0"/>
              <a:t>的结果相对稳定误触发较少</a:t>
            </a:r>
            <a:endParaRPr lang="zh-CN" altLang="en-US" dirty="0"/>
          </a:p>
        </p:txBody>
      </p:sp>
      <p:sp>
        <p:nvSpPr>
          <p:cNvPr id="4" name="灯片编号占位符 3"/>
          <p:cNvSpPr>
            <a:spLocks noGrp="1"/>
          </p:cNvSpPr>
          <p:nvPr>
            <p:ph type="sldNum" sz="quarter" idx="10"/>
          </p:nvPr>
        </p:nvSpPr>
        <p:spPr/>
        <p:txBody>
          <a:bodyPr/>
          <a:lstStyle/>
          <a:p>
            <a:fld id="{05832162-33FA-4BB3-BEC7-9E0AAF79EA2A}" type="slidenum">
              <a:rPr lang="zh-CN" altLang="en-US" smtClean="0">
                <a:solidFill>
                  <a:prstClr val="black"/>
                </a:solidFill>
              </a:rPr>
              <a:pPr/>
              <a:t>55</a:t>
            </a:fld>
            <a:endParaRPr lang="zh-CN" altLang="en-US">
              <a:solidFill>
                <a:prstClr val="black"/>
              </a:solidFill>
            </a:endParaRPr>
          </a:p>
        </p:txBody>
      </p:sp>
    </p:spTree>
    <p:extLst>
      <p:ext uri="{BB962C8B-B14F-4D97-AF65-F5344CB8AC3E}">
        <p14:creationId xmlns:p14="http://schemas.microsoft.com/office/powerpoint/2010/main" val="2619987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录音笔集成完成，在他们的使用场景下进行测试</a:t>
            </a:r>
            <a:endParaRPr lang="zh-CN" altLang="en-US" dirty="0"/>
          </a:p>
        </p:txBody>
      </p:sp>
      <p:sp>
        <p:nvSpPr>
          <p:cNvPr id="4" name="灯片编号占位符 3"/>
          <p:cNvSpPr>
            <a:spLocks noGrp="1"/>
          </p:cNvSpPr>
          <p:nvPr>
            <p:ph type="sldNum" sz="quarter" idx="10"/>
          </p:nvPr>
        </p:nvSpPr>
        <p:spPr/>
        <p:txBody>
          <a:bodyPr/>
          <a:lstStyle/>
          <a:p>
            <a:fld id="{05832162-33FA-4BB3-BEC7-9E0AAF79EA2A}" type="slidenum">
              <a:rPr lang="zh-CN" altLang="en-US" smtClean="0">
                <a:solidFill>
                  <a:prstClr val="black"/>
                </a:solidFill>
              </a:rPr>
              <a:pPr/>
              <a:t>58</a:t>
            </a:fld>
            <a:endParaRPr lang="zh-CN" altLang="en-US">
              <a:solidFill>
                <a:prstClr val="black"/>
              </a:solidFill>
            </a:endParaRPr>
          </a:p>
        </p:txBody>
      </p:sp>
    </p:spTree>
    <p:extLst>
      <p:ext uri="{BB962C8B-B14F-4D97-AF65-F5344CB8AC3E}">
        <p14:creationId xmlns:p14="http://schemas.microsoft.com/office/powerpoint/2010/main" val="610374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6</a:t>
            </a:fld>
            <a:endParaRPr kumimoji="1" lang="zh-CN" altLang="en-US"/>
          </a:p>
        </p:txBody>
      </p:sp>
    </p:spTree>
    <p:extLst>
      <p:ext uri="{BB962C8B-B14F-4D97-AF65-F5344CB8AC3E}">
        <p14:creationId xmlns:p14="http://schemas.microsoft.com/office/powerpoint/2010/main" val="42428600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测试介入，和录音笔进行集成、参数检查和效果一致性比对</a:t>
            </a:r>
            <a:endParaRPr lang="zh-CN" altLang="en-US" dirty="0"/>
          </a:p>
        </p:txBody>
      </p:sp>
      <p:sp>
        <p:nvSpPr>
          <p:cNvPr id="4" name="灯片编号占位符 3"/>
          <p:cNvSpPr>
            <a:spLocks noGrp="1"/>
          </p:cNvSpPr>
          <p:nvPr>
            <p:ph type="sldNum" sz="quarter" idx="10"/>
          </p:nvPr>
        </p:nvSpPr>
        <p:spPr/>
        <p:txBody>
          <a:bodyPr/>
          <a:lstStyle/>
          <a:p>
            <a:fld id="{05832162-33FA-4BB3-BEC7-9E0AAF79EA2A}" type="slidenum">
              <a:rPr lang="zh-CN" altLang="en-US" smtClean="0">
                <a:solidFill>
                  <a:prstClr val="black"/>
                </a:solidFill>
              </a:rPr>
              <a:pPr/>
              <a:t>60</a:t>
            </a:fld>
            <a:endParaRPr lang="zh-CN" altLang="en-US">
              <a:solidFill>
                <a:prstClr val="black"/>
              </a:solidFill>
            </a:endParaRPr>
          </a:p>
        </p:txBody>
      </p:sp>
    </p:spTree>
    <p:extLst>
      <p:ext uri="{BB962C8B-B14F-4D97-AF65-F5344CB8AC3E}">
        <p14:creationId xmlns:p14="http://schemas.microsoft.com/office/powerpoint/2010/main" val="35840870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录音笔的测试那边，做了一组对比试验，复测了</a:t>
            </a:r>
            <a:r>
              <a:rPr lang="en-US" altLang="zh-CN" dirty="0" smtClean="0"/>
              <a:t>110</a:t>
            </a:r>
            <a:r>
              <a:rPr lang="zh-CN" altLang="en-US" dirty="0" smtClean="0"/>
              <a:t>分钟的中文语料，并对其中一台录音笔设备采用了放置冰块的降温措施，测试结果显示，降温对效果提升极为明显；</a:t>
            </a:r>
            <a:endParaRPr lang="en-US" altLang="zh-CN" dirty="0" smtClean="0"/>
          </a:p>
          <a:p>
            <a:r>
              <a:rPr lang="zh-CN" altLang="en-US" dirty="0" smtClean="0"/>
              <a:t>更换了一台录音笔设备后，自测引擎也出现了发热的问题；</a:t>
            </a:r>
            <a:endParaRPr lang="en-US" altLang="zh-CN" dirty="0" smtClean="0"/>
          </a:p>
        </p:txBody>
      </p:sp>
      <p:sp>
        <p:nvSpPr>
          <p:cNvPr id="4" name="灯片编号占位符 3"/>
          <p:cNvSpPr>
            <a:spLocks noGrp="1"/>
          </p:cNvSpPr>
          <p:nvPr>
            <p:ph type="sldNum" sz="quarter" idx="10"/>
          </p:nvPr>
        </p:nvSpPr>
        <p:spPr/>
        <p:txBody>
          <a:bodyPr/>
          <a:lstStyle/>
          <a:p>
            <a:fld id="{05832162-33FA-4BB3-BEC7-9E0AAF79EA2A}" type="slidenum">
              <a:rPr lang="zh-CN" altLang="en-US" smtClean="0">
                <a:solidFill>
                  <a:prstClr val="black"/>
                </a:solidFill>
              </a:rPr>
              <a:pPr/>
              <a:t>61</a:t>
            </a:fld>
            <a:endParaRPr lang="zh-CN" altLang="en-US">
              <a:solidFill>
                <a:prstClr val="black"/>
              </a:solidFill>
            </a:endParaRPr>
          </a:p>
        </p:txBody>
      </p:sp>
    </p:spTree>
    <p:extLst>
      <p:ext uri="{BB962C8B-B14F-4D97-AF65-F5344CB8AC3E}">
        <p14:creationId xmlns:p14="http://schemas.microsoft.com/office/powerpoint/2010/main" val="31428253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包含数以亿计的场效应晶体管</a:t>
            </a:r>
            <a:r>
              <a:rPr lang="en-US" altLang="zh-CN" sz="1200" b="0" i="0" kern="1200" dirty="0" smtClean="0">
                <a:solidFill>
                  <a:schemeClr val="tx1"/>
                </a:solidFill>
                <a:effectLst/>
                <a:latin typeface="+mn-lt"/>
                <a:ea typeface="+mn-ea"/>
                <a:cs typeface="+mn-cs"/>
              </a:rPr>
              <a:t>FET</a:t>
            </a:r>
            <a:endParaRPr lang="zh-CN" altLang="en-US" dirty="0"/>
          </a:p>
        </p:txBody>
      </p:sp>
      <p:sp>
        <p:nvSpPr>
          <p:cNvPr id="4" name="灯片编号占位符 3"/>
          <p:cNvSpPr>
            <a:spLocks noGrp="1"/>
          </p:cNvSpPr>
          <p:nvPr>
            <p:ph type="sldNum" sz="quarter" idx="10"/>
          </p:nvPr>
        </p:nvSpPr>
        <p:spPr/>
        <p:txBody>
          <a:bodyPr/>
          <a:lstStyle/>
          <a:p>
            <a:fld id="{05832162-33FA-4BB3-BEC7-9E0AAF79EA2A}" type="slidenum">
              <a:rPr lang="zh-CN" altLang="en-US" smtClean="0">
                <a:solidFill>
                  <a:prstClr val="black"/>
                </a:solidFill>
              </a:rPr>
              <a:pPr/>
              <a:t>70</a:t>
            </a:fld>
            <a:endParaRPr lang="zh-CN" altLang="en-US">
              <a:solidFill>
                <a:prstClr val="black"/>
              </a:solidFill>
            </a:endParaRPr>
          </a:p>
        </p:txBody>
      </p:sp>
    </p:spTree>
    <p:extLst>
      <p:ext uri="{BB962C8B-B14F-4D97-AF65-F5344CB8AC3E}">
        <p14:creationId xmlns:p14="http://schemas.microsoft.com/office/powerpoint/2010/main" val="24886457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包含数以亿计的场效应晶体管</a:t>
            </a:r>
            <a:r>
              <a:rPr lang="en-US" altLang="zh-CN" sz="1200" b="0" i="0" kern="1200" dirty="0" smtClean="0">
                <a:solidFill>
                  <a:schemeClr val="tx1"/>
                </a:solidFill>
                <a:effectLst/>
                <a:latin typeface="+mn-lt"/>
                <a:ea typeface="+mn-ea"/>
                <a:cs typeface="+mn-cs"/>
              </a:rPr>
              <a:t>FET</a:t>
            </a:r>
            <a:endParaRPr lang="zh-CN" altLang="en-US" dirty="0"/>
          </a:p>
        </p:txBody>
      </p:sp>
      <p:sp>
        <p:nvSpPr>
          <p:cNvPr id="4" name="灯片编号占位符 3"/>
          <p:cNvSpPr>
            <a:spLocks noGrp="1"/>
          </p:cNvSpPr>
          <p:nvPr>
            <p:ph type="sldNum" sz="quarter" idx="10"/>
          </p:nvPr>
        </p:nvSpPr>
        <p:spPr/>
        <p:txBody>
          <a:bodyPr/>
          <a:lstStyle/>
          <a:p>
            <a:fld id="{05832162-33FA-4BB3-BEC7-9E0AAF79EA2A}" type="slidenum">
              <a:rPr lang="zh-CN" altLang="en-US" smtClean="0">
                <a:solidFill>
                  <a:prstClr val="black"/>
                </a:solidFill>
              </a:rPr>
              <a:pPr/>
              <a:t>71</a:t>
            </a:fld>
            <a:endParaRPr lang="zh-CN" altLang="en-US">
              <a:solidFill>
                <a:prstClr val="black"/>
              </a:solidFill>
            </a:endParaRPr>
          </a:p>
        </p:txBody>
      </p:sp>
    </p:spTree>
    <p:extLst>
      <p:ext uri="{BB962C8B-B14F-4D97-AF65-F5344CB8AC3E}">
        <p14:creationId xmlns:p14="http://schemas.microsoft.com/office/powerpoint/2010/main" val="78262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832162-33FA-4BB3-BEC7-9E0AAF79EA2A}" type="slidenum">
              <a:rPr lang="zh-CN" altLang="en-US" smtClean="0">
                <a:solidFill>
                  <a:prstClr val="black"/>
                </a:solidFill>
              </a:rPr>
              <a:pPr/>
              <a:t>73</a:t>
            </a:fld>
            <a:endParaRPr lang="zh-CN" altLang="en-US">
              <a:solidFill>
                <a:prstClr val="black"/>
              </a:solidFill>
            </a:endParaRPr>
          </a:p>
        </p:txBody>
      </p:sp>
    </p:spTree>
    <p:extLst>
      <p:ext uri="{BB962C8B-B14F-4D97-AF65-F5344CB8AC3E}">
        <p14:creationId xmlns:p14="http://schemas.microsoft.com/office/powerpoint/2010/main" val="22193471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832162-33FA-4BB3-BEC7-9E0AAF79EA2A}" type="slidenum">
              <a:rPr lang="zh-CN" altLang="en-US" smtClean="0">
                <a:solidFill>
                  <a:prstClr val="black"/>
                </a:solidFill>
              </a:rPr>
              <a:pPr/>
              <a:t>74</a:t>
            </a:fld>
            <a:endParaRPr lang="zh-CN" altLang="en-US">
              <a:solidFill>
                <a:prstClr val="black"/>
              </a:solidFill>
            </a:endParaRPr>
          </a:p>
        </p:txBody>
      </p:sp>
    </p:spTree>
    <p:extLst>
      <p:ext uri="{BB962C8B-B14F-4D97-AF65-F5344CB8AC3E}">
        <p14:creationId xmlns:p14="http://schemas.microsoft.com/office/powerpoint/2010/main" val="38272546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832162-33FA-4BB3-BEC7-9E0AAF79EA2A}" type="slidenum">
              <a:rPr lang="zh-CN" altLang="en-US" smtClean="0">
                <a:solidFill>
                  <a:prstClr val="black"/>
                </a:solidFill>
              </a:rPr>
              <a:pPr/>
              <a:t>85</a:t>
            </a:fld>
            <a:endParaRPr lang="zh-CN" altLang="en-US">
              <a:solidFill>
                <a:prstClr val="black"/>
              </a:solidFill>
            </a:endParaRPr>
          </a:p>
        </p:txBody>
      </p:sp>
    </p:spTree>
    <p:extLst>
      <p:ext uri="{BB962C8B-B14F-4D97-AF65-F5344CB8AC3E}">
        <p14:creationId xmlns:p14="http://schemas.microsoft.com/office/powerpoint/2010/main" val="17245717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832162-33FA-4BB3-BEC7-9E0AAF79EA2A}" type="slidenum">
              <a:rPr lang="zh-CN" altLang="en-US" smtClean="0">
                <a:solidFill>
                  <a:prstClr val="black"/>
                </a:solidFill>
              </a:rPr>
              <a:pPr/>
              <a:t>86</a:t>
            </a:fld>
            <a:endParaRPr lang="zh-CN" altLang="en-US">
              <a:solidFill>
                <a:prstClr val="black"/>
              </a:solidFill>
            </a:endParaRPr>
          </a:p>
        </p:txBody>
      </p:sp>
    </p:spTree>
    <p:extLst>
      <p:ext uri="{BB962C8B-B14F-4D97-AF65-F5344CB8AC3E}">
        <p14:creationId xmlns:p14="http://schemas.microsoft.com/office/powerpoint/2010/main" val="18075456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832162-33FA-4BB3-BEC7-9E0AAF79EA2A}" type="slidenum">
              <a:rPr lang="zh-CN" altLang="en-US" smtClean="0">
                <a:solidFill>
                  <a:prstClr val="black"/>
                </a:solidFill>
              </a:rPr>
              <a:pPr/>
              <a:t>87</a:t>
            </a:fld>
            <a:endParaRPr lang="zh-CN" altLang="en-US">
              <a:solidFill>
                <a:prstClr val="black"/>
              </a:solidFill>
            </a:endParaRPr>
          </a:p>
        </p:txBody>
      </p:sp>
    </p:spTree>
    <p:extLst>
      <p:ext uri="{BB962C8B-B14F-4D97-AF65-F5344CB8AC3E}">
        <p14:creationId xmlns:p14="http://schemas.microsoft.com/office/powerpoint/2010/main" val="3976969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832162-33FA-4BB3-BEC7-9E0AAF79EA2A}" type="slidenum">
              <a:rPr lang="zh-CN" altLang="en-US" smtClean="0">
                <a:solidFill>
                  <a:prstClr val="black"/>
                </a:solidFill>
              </a:rPr>
              <a:pPr/>
              <a:t>89</a:t>
            </a:fld>
            <a:endParaRPr lang="zh-CN" altLang="en-US">
              <a:solidFill>
                <a:prstClr val="black"/>
              </a:solidFill>
            </a:endParaRPr>
          </a:p>
        </p:txBody>
      </p:sp>
    </p:spTree>
    <p:extLst>
      <p:ext uri="{BB962C8B-B14F-4D97-AF65-F5344CB8AC3E}">
        <p14:creationId xmlns:p14="http://schemas.microsoft.com/office/powerpoint/2010/main" val="3076858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smtClean="0">
                <a:solidFill>
                  <a:schemeClr val="tx1"/>
                </a:solidFill>
                <a:effectLst/>
                <a:latin typeface="+mn-lt"/>
                <a:ea typeface="+mn-ea"/>
                <a:cs typeface="+mn-cs"/>
              </a:rPr>
              <a:t>前面这两个事故都是由于参数配置的小细节导致的，它们的预防措施和解决方案也都比较简单。 如果我们在上线前能够针对配置文件做一些更加细致的检查，那么前面我介绍的这两个事故就可以完美的规避掉。</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因此引擎也做了一些总结，最终给出的解决方案是</a:t>
            </a: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7</a:t>
            </a:fld>
            <a:endParaRPr kumimoji="1" lang="zh-CN" altLang="en-US"/>
          </a:p>
        </p:txBody>
      </p:sp>
    </p:spTree>
    <p:extLst>
      <p:ext uri="{BB962C8B-B14F-4D97-AF65-F5344CB8AC3E}">
        <p14:creationId xmlns:p14="http://schemas.microsoft.com/office/powerpoint/2010/main" val="2954046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微信或者</a:t>
            </a:r>
            <a:r>
              <a:rPr lang="en-US" altLang="zh-CN" dirty="0" err="1" smtClean="0"/>
              <a:t>i</a:t>
            </a:r>
            <a:r>
              <a:rPr lang="zh-CN" altLang="en-US" dirty="0" smtClean="0"/>
              <a:t>讯飞甚至平常聊天时上冷不防的抛一个需求或者一些不起眼的小问题给你，小巧而琐碎，很可能很快搞定但是事后就忘掉了，如此一直积累，就会发现到后来越来越说不清，越来越扯皮</a:t>
            </a: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9</a:t>
            </a:fld>
            <a:endParaRPr kumimoji="1" lang="zh-CN" altLang="en-US"/>
          </a:p>
        </p:txBody>
      </p:sp>
    </p:spTree>
    <p:extLst>
      <p:ext uri="{BB962C8B-B14F-4D97-AF65-F5344CB8AC3E}">
        <p14:creationId xmlns:p14="http://schemas.microsoft.com/office/powerpoint/2010/main" val="3696009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smtClean="0">
                <a:solidFill>
                  <a:schemeClr val="tx1"/>
                </a:solidFill>
                <a:effectLst/>
                <a:latin typeface="+mn-lt"/>
                <a:ea typeface="+mn-ea"/>
                <a:cs typeface="+mn-cs"/>
              </a:rPr>
              <a:t>2018</a:t>
            </a:r>
            <a:r>
              <a:rPr lang="zh-CN" altLang="zh-CN"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6</a:t>
            </a:r>
            <a:r>
              <a:rPr lang="zh-CN" altLang="zh-CN" sz="1200" kern="1200" dirty="0" smtClean="0">
                <a:solidFill>
                  <a:schemeClr val="tx1"/>
                </a:solidFill>
                <a:effectLst/>
                <a:latin typeface="+mn-lt"/>
                <a:ea typeface="+mn-ea"/>
                <a:cs typeface="+mn-cs"/>
              </a:rPr>
              <a:t>月份，为了整合公司内部语音识别引擎的版本，开始使用</a:t>
            </a:r>
            <a:r>
              <a:rPr lang="en-US" altLang="zh-CN" sz="1200" kern="1200" dirty="0" err="1" smtClean="0">
                <a:solidFill>
                  <a:schemeClr val="tx1"/>
                </a:solidFill>
                <a:effectLst/>
                <a:latin typeface="+mn-lt"/>
                <a:ea typeface="+mn-ea"/>
                <a:cs typeface="+mn-cs"/>
              </a:rPr>
              <a:t>hybridCNN</a:t>
            </a:r>
            <a:r>
              <a:rPr lang="zh-CN" altLang="zh-CN" sz="1200" kern="1200" dirty="0" smtClean="0">
                <a:solidFill>
                  <a:schemeClr val="tx1"/>
                </a:solidFill>
                <a:effectLst/>
                <a:latin typeface="+mn-lt"/>
                <a:ea typeface="+mn-ea"/>
                <a:cs typeface="+mn-cs"/>
              </a:rPr>
              <a:t>技术新一代引擎版本替换线上所有的老版本，在这之前，输入法和开放者平台使用的是</a:t>
            </a:r>
            <a:r>
              <a:rPr lang="en-US" altLang="zh-CN" sz="1200" kern="1200" dirty="0" smtClean="0">
                <a:solidFill>
                  <a:schemeClr val="tx1"/>
                </a:solidFill>
                <a:effectLst/>
                <a:latin typeface="+mn-lt"/>
                <a:ea typeface="+mn-ea"/>
                <a:cs typeface="+mn-cs"/>
              </a:rPr>
              <a:t>1886</a:t>
            </a:r>
            <a:r>
              <a:rPr lang="zh-CN" altLang="zh-CN" sz="1200" kern="1200" dirty="0" smtClean="0">
                <a:solidFill>
                  <a:schemeClr val="tx1"/>
                </a:solidFill>
                <a:effectLst/>
                <a:latin typeface="+mn-lt"/>
                <a:ea typeface="+mn-ea"/>
                <a:cs typeface="+mn-cs"/>
              </a:rPr>
              <a:t>的版本，其它如翻译产品，电视，手机，智能客服等等，使用的全部都是需要独立维护的分支版本，线上存在</a:t>
            </a:r>
            <a:r>
              <a:rPr lang="en-US" altLang="zh-CN" sz="1200" kern="1200" dirty="0" err="1" smtClean="0">
                <a:solidFill>
                  <a:schemeClr val="tx1"/>
                </a:solidFill>
                <a:effectLst/>
                <a:latin typeface="+mn-lt"/>
                <a:ea typeface="+mn-ea"/>
                <a:cs typeface="+mn-cs"/>
              </a:rPr>
              <a:t>nextg</a:t>
            </a:r>
            <a:r>
              <a:rPr lang="zh-CN" altLang="zh-CN" sz="1200" kern="1200" dirty="0" smtClean="0">
                <a:solidFill>
                  <a:schemeClr val="tx1"/>
                </a:solidFill>
                <a:effectLst/>
                <a:latin typeface="+mn-lt"/>
                <a:ea typeface="+mn-ea"/>
                <a:cs typeface="+mn-cs"/>
              </a:rPr>
              <a:t>的各种需要单独维护的分支版本，</a:t>
            </a:r>
            <a:r>
              <a:rPr lang="en-US" altLang="zh-CN" sz="1200" kern="1200" dirty="0" err="1" smtClean="0">
                <a:solidFill>
                  <a:schemeClr val="tx1"/>
                </a:solidFill>
                <a:effectLst/>
                <a:latin typeface="+mn-lt"/>
                <a:ea typeface="+mn-ea"/>
                <a:cs typeface="+mn-cs"/>
              </a:rPr>
              <a:t>csr</a:t>
            </a:r>
            <a:r>
              <a:rPr lang="zh-CN" altLang="zh-CN" sz="1200" kern="1200" dirty="0" smtClean="0">
                <a:solidFill>
                  <a:schemeClr val="tx1"/>
                </a:solidFill>
                <a:effectLst/>
                <a:latin typeface="+mn-lt"/>
                <a:ea typeface="+mn-ea"/>
                <a:cs typeface="+mn-cs"/>
              </a:rPr>
              <a:t>的各种版本，</a:t>
            </a:r>
            <a:r>
              <a:rPr lang="en-US" altLang="zh-CN" sz="1200" kern="1200" dirty="0" err="1" smtClean="0">
                <a:solidFill>
                  <a:schemeClr val="tx1"/>
                </a:solidFill>
                <a:effectLst/>
                <a:latin typeface="+mn-lt"/>
                <a:ea typeface="+mn-ea"/>
                <a:cs typeface="+mn-cs"/>
              </a:rPr>
              <a:t>ist</a:t>
            </a:r>
            <a:r>
              <a:rPr lang="zh-CN" altLang="zh-CN" sz="1200" kern="1200" dirty="0" smtClean="0">
                <a:solidFill>
                  <a:schemeClr val="tx1"/>
                </a:solidFill>
                <a:effectLst/>
                <a:latin typeface="+mn-lt"/>
                <a:ea typeface="+mn-ea"/>
                <a:cs typeface="+mn-cs"/>
              </a:rPr>
              <a:t>的各种版本</a:t>
            </a: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10</a:t>
            </a:fld>
            <a:endParaRPr kumimoji="1" lang="zh-CN" altLang="en-US"/>
          </a:p>
        </p:txBody>
      </p:sp>
    </p:spTree>
    <p:extLst>
      <p:ext uri="{BB962C8B-B14F-4D97-AF65-F5344CB8AC3E}">
        <p14:creationId xmlns:p14="http://schemas.microsoft.com/office/powerpoint/2010/main" val="75925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当时和业务线最经典的对白就是</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然后一天就这么过去了</a:t>
            </a:r>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fld id="{5B988CCD-5220-0B44-B03B-8060159D5303}" type="slidenum">
              <a:rPr kumimoji="1" lang="zh-CN" altLang="en-US" smtClean="0"/>
              <a:t>11</a:t>
            </a:fld>
            <a:endParaRPr kumimoji="1" lang="zh-CN" altLang="en-US"/>
          </a:p>
        </p:txBody>
      </p:sp>
    </p:spTree>
    <p:extLst>
      <p:ext uri="{BB962C8B-B14F-4D97-AF65-F5344CB8AC3E}">
        <p14:creationId xmlns:p14="http://schemas.microsoft.com/office/powerpoint/2010/main" val="34255368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397" y="-985"/>
            <a:ext cx="9144793" cy="5145470"/>
          </a:xfrm>
          <a:prstGeom prst="rect">
            <a:avLst/>
          </a:prstGeom>
        </p:spPr>
      </p:pic>
      <p:sp>
        <p:nvSpPr>
          <p:cNvPr id="2" name="标题 1"/>
          <p:cNvSpPr>
            <a:spLocks noGrp="1"/>
          </p:cNvSpPr>
          <p:nvPr>
            <p:ph type="ctrTitle"/>
          </p:nvPr>
        </p:nvSpPr>
        <p:spPr>
          <a:xfrm>
            <a:off x="685800" y="1597819"/>
            <a:ext cx="7772400" cy="1102519"/>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82E79532-6D34-4C45-A76C-EF88F7E9DDBF}" type="datetimeFigureOut">
              <a:rPr kumimoji="1" lang="zh-CN" altLang="en-US" smtClean="0"/>
              <a:t>2020/8/20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61C9382-A961-3048-8A95-785D36C388D9}"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1385687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2896391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29936070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12866405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2261462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2413267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18778442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41423068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38997539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55779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11" name="组合 10"/>
          <p:cNvGrpSpPr/>
          <p:nvPr userDrawn="1"/>
        </p:nvGrpSpPr>
        <p:grpSpPr>
          <a:xfrm>
            <a:off x="0" y="427"/>
            <a:ext cx="9144000" cy="5143073"/>
            <a:chOff x="0" y="0"/>
            <a:chExt cx="9144000" cy="5143073"/>
          </a:xfrm>
        </p:grpSpPr>
        <p:pic>
          <p:nvPicPr>
            <p:cNvPr id="12" name="图片 11" descr="PPT-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073"/>
            </a:xfrm>
            <a:prstGeom prst="rect">
              <a:avLst/>
            </a:prstGeom>
          </p:spPr>
        </p:pic>
        <p:pic>
          <p:nvPicPr>
            <p:cNvPr id="13" name="图片 12"/>
            <p:cNvPicPr>
              <a:picLocks noChangeAspect="1"/>
            </p:cNvPicPr>
            <p:nvPr/>
          </p:nvPicPr>
          <p:blipFill>
            <a:blip r:embed="rId3">
              <a:clrChange>
                <a:clrFrom>
                  <a:srgbClr val="242247"/>
                </a:clrFrom>
                <a:clrTo>
                  <a:srgbClr val="242247">
                    <a:alpha val="0"/>
                  </a:srgbClr>
                </a:clrTo>
              </a:clrChange>
              <a:duotone>
                <a:prstClr val="black"/>
                <a:schemeClr val="tx1">
                  <a:tint val="45000"/>
                  <a:satMod val="400000"/>
                </a:schemeClr>
              </a:duotone>
            </a:blip>
            <a:stretch>
              <a:fillRect/>
            </a:stretch>
          </p:blipFill>
          <p:spPr>
            <a:xfrm>
              <a:off x="7429500" y="136615"/>
              <a:ext cx="1600200" cy="349159"/>
            </a:xfrm>
            <a:prstGeom prst="rect">
              <a:avLst/>
            </a:prstGeom>
            <a:solidFill>
              <a:srgbClr val="242247"/>
            </a:solidFill>
          </p:spPr>
        </p:pic>
      </p:grpSp>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82E79532-6D34-4C45-A76C-EF88F7E9DDBF}" type="datetimeFigureOut">
              <a:rPr kumimoji="1" lang="zh-CN" altLang="en-US" smtClean="0"/>
              <a:t>2020/8/20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61C9382-A961-3048-8A95-785D36C388D9}"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38578768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3613330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31091994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26208432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21922840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28147764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40849604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38009210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33320633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4181504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E79532-6D34-4C45-A76C-EF88F7E9DDBF}" type="datetimeFigureOut">
              <a:rPr kumimoji="1" lang="zh-CN" altLang="en-US" smtClean="0"/>
              <a:t>2020/8/20</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D61C9382-A961-3048-8A95-785D36C388D9}" type="slidenum">
              <a:rPr kumimoji="1" lang="zh-CN" altLang="en-US" smtClean="0"/>
              <a:t>‹#›</a:t>
            </a:fld>
            <a:endParaRPr kumimoji="1"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25579561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17868341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25784259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38031816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18378761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38888814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27059372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24085858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22579912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597654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36702146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8313917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38699940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10228988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91600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2049383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3082185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1268910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3038557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58777" y="735546"/>
            <a:ext cx="8424863" cy="40504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5"/>
          <p:cNvSpPr>
            <a:spLocks noGrp="1" noChangeArrowheads="1"/>
          </p:cNvSpPr>
          <p:nvPr>
            <p:ph type="sldNum" sz="quarter" idx="10"/>
          </p:nvPr>
        </p:nvSpPr>
        <p:spPr/>
        <p:txBody>
          <a:bodyPr/>
          <a:lstStyle>
            <a:lvl1pPr>
              <a:defRPr/>
            </a:lvl1pPr>
          </a:lstStyle>
          <a:p>
            <a:fld id="{0C913308-F349-4B6D-A68A-DD1791B4A57B}" type="slidenum">
              <a:rPr lang="zh-CN" altLang="en-US" smtClean="0">
                <a:solidFill>
                  <a:srgbClr val="FFFFFF"/>
                </a:solidFill>
              </a:rPr>
              <a:pPr/>
              <a:t>‹#›</a:t>
            </a:fld>
            <a:endParaRPr lang="zh-CN" altLang="en-US">
              <a:solidFill>
                <a:srgbClr val="FFFFFF"/>
              </a:solidFill>
            </a:endParaRPr>
          </a:p>
        </p:txBody>
      </p:sp>
    </p:spTree>
    <p:extLst>
      <p:ext uri="{BB962C8B-B14F-4D97-AF65-F5344CB8AC3E}">
        <p14:creationId xmlns:p14="http://schemas.microsoft.com/office/powerpoint/2010/main" val="22279553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0.xml"/><Relationship Id="rId1" Type="http://schemas.openxmlformats.org/officeDocument/2006/relationships/slideLayout" Target="../slideLayouts/slideLayout12.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1.xml"/><Relationship Id="rId1" Type="http://schemas.openxmlformats.org/officeDocument/2006/relationships/slideLayout" Target="../slideLayouts/slideLayout13.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2.xml"/><Relationship Id="rId1" Type="http://schemas.openxmlformats.org/officeDocument/2006/relationships/slideLayout" Target="../slideLayouts/slideLayout14.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3.xml"/><Relationship Id="rId1" Type="http://schemas.openxmlformats.org/officeDocument/2006/relationships/slideLayout" Target="../slideLayouts/slideLayout15.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4.xml"/><Relationship Id="rId1" Type="http://schemas.openxmlformats.org/officeDocument/2006/relationships/slideLayout" Target="../slideLayouts/slideLayout16.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5.xml"/><Relationship Id="rId1" Type="http://schemas.openxmlformats.org/officeDocument/2006/relationships/slideLayout" Target="../slideLayouts/slideLayout17.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6.xml"/><Relationship Id="rId1" Type="http://schemas.openxmlformats.org/officeDocument/2006/relationships/slideLayout" Target="../slideLayouts/slideLayout18.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7.xml"/><Relationship Id="rId1" Type="http://schemas.openxmlformats.org/officeDocument/2006/relationships/slideLayout" Target="../slideLayouts/slideLayout19.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8.xml"/><Relationship Id="rId1" Type="http://schemas.openxmlformats.org/officeDocument/2006/relationships/slideLayout" Target="../slideLayouts/slideLayout20.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9.xml"/><Relationship Id="rId1" Type="http://schemas.openxmlformats.org/officeDocument/2006/relationships/slideLayout" Target="../slideLayouts/slideLayout2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0.xml"/><Relationship Id="rId1" Type="http://schemas.openxmlformats.org/officeDocument/2006/relationships/slideLayout" Target="../slideLayouts/slideLayout22.xml"/></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1.xml"/><Relationship Id="rId1" Type="http://schemas.openxmlformats.org/officeDocument/2006/relationships/slideLayout" Target="../slideLayouts/slideLayout23.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2.xml"/><Relationship Id="rId1" Type="http://schemas.openxmlformats.org/officeDocument/2006/relationships/slideLayout" Target="../slideLayouts/slideLayout24.xml"/></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3.xml"/><Relationship Id="rId1" Type="http://schemas.openxmlformats.org/officeDocument/2006/relationships/slideLayout" Target="../slideLayouts/slideLayout25.xml"/></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4.xml"/><Relationship Id="rId1" Type="http://schemas.openxmlformats.org/officeDocument/2006/relationships/slideLayout" Target="../slideLayouts/slideLayout26.xml"/></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5.xml"/><Relationship Id="rId1" Type="http://schemas.openxmlformats.org/officeDocument/2006/relationships/slideLayout" Target="../slideLayouts/slideLayout27.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6.xml"/><Relationship Id="rId1" Type="http://schemas.openxmlformats.org/officeDocument/2006/relationships/slideLayout" Target="../slideLayouts/slideLayout28.xml"/></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7.xml"/><Relationship Id="rId1" Type="http://schemas.openxmlformats.org/officeDocument/2006/relationships/slideLayout" Target="../slideLayouts/slideLayout29.xml"/></Relationships>
</file>

<file path=ppt/slideMasters/_rels/slideMaster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8.xml"/><Relationship Id="rId1" Type="http://schemas.openxmlformats.org/officeDocument/2006/relationships/slideLayout" Target="../slideLayouts/slideLayout30.xml"/></Relationships>
</file>

<file path=ppt/slideMasters/_rels/slideMaster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9.xml"/><Relationship Id="rId1"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5.xml"/></Relationships>
</file>

<file path=ppt/slideMasters/_rels/slideMaster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0.xml"/><Relationship Id="rId1" Type="http://schemas.openxmlformats.org/officeDocument/2006/relationships/slideLayout" Target="../slideLayouts/slideLayout32.xml"/></Relationships>
</file>

<file path=ppt/slideMasters/_rels/slideMaster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1.xml"/><Relationship Id="rId1" Type="http://schemas.openxmlformats.org/officeDocument/2006/relationships/slideLayout" Target="../slideLayouts/slideLayout33.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2.xml"/><Relationship Id="rId1" Type="http://schemas.openxmlformats.org/officeDocument/2006/relationships/slideLayout" Target="../slideLayouts/slideLayout34.xml"/></Relationships>
</file>

<file path=ppt/slideMasters/_rels/slideMaster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3.xml"/><Relationship Id="rId1" Type="http://schemas.openxmlformats.org/officeDocument/2006/relationships/slideLayout" Target="../slideLayouts/slideLayout35.xml"/></Relationships>
</file>

<file path=ppt/slideMasters/_rels/slideMaster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4.xml"/><Relationship Id="rId1" Type="http://schemas.openxmlformats.org/officeDocument/2006/relationships/slideLayout" Target="../slideLayouts/slideLayout36.xml"/></Relationships>
</file>

<file path=ppt/slideMasters/_rels/slideMaster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5.xml"/><Relationship Id="rId1" Type="http://schemas.openxmlformats.org/officeDocument/2006/relationships/slideLayout" Target="../slideLayouts/slideLayout37.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6.xml"/><Relationship Id="rId1" Type="http://schemas.openxmlformats.org/officeDocument/2006/relationships/slideLayout" Target="../slideLayouts/slideLayout38.xml"/></Relationships>
</file>

<file path=ppt/slideMasters/_rels/slideMaster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7.xml"/><Relationship Id="rId1" Type="http://schemas.openxmlformats.org/officeDocument/2006/relationships/slideLayout" Target="../slideLayouts/slideLayout39.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8.xml"/><Relationship Id="rId1" Type="http://schemas.openxmlformats.org/officeDocument/2006/relationships/slideLayout" Target="../slideLayouts/slideLayout40.xml"/></Relationships>
</file>

<file path=ppt/slideMasters/_rels/slideMaster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9.xml"/><Relationship Id="rId1"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xml"/><Relationship Id="rId1" Type="http://schemas.openxmlformats.org/officeDocument/2006/relationships/slideLayout" Target="../slideLayouts/slideLayout6.xml"/></Relationships>
</file>

<file path=ppt/slideMasters/_rels/slideMaster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0.xml"/><Relationship Id="rId1" Type="http://schemas.openxmlformats.org/officeDocument/2006/relationships/slideLayout" Target="../slideLayouts/slideLayout42.xml"/></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1.xml"/><Relationship Id="rId1"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5.xml"/><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8.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7.xml"/><Relationship Id="rId1" Type="http://schemas.openxmlformats.org/officeDocument/2006/relationships/slideLayout" Target="../slideLayouts/slideLayout9.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8.xml"/><Relationship Id="rId1" Type="http://schemas.openxmlformats.org/officeDocument/2006/relationships/slideLayout" Target="../slideLayouts/slideLayout10.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9.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2E79532-6D34-4C45-A76C-EF88F7E9DDBF}" type="datetimeFigureOut">
              <a:rPr kumimoji="1" lang="zh-CN" altLang="en-US" smtClean="0"/>
              <a:t>2020/8/20</a:t>
            </a:fld>
            <a:endParaRPr kumimoji="1"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D61C9382-A961-3048-8A95-785D36C388D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1126002968"/>
      </p:ext>
    </p:extLst>
  </p:cSld>
  <p:clrMap bg1="lt1" tx1="dk1" bg2="lt2" tx2="dk2" accent1="accent1" accent2="accent2" accent3="accent3" accent4="accent4" accent5="accent5" accent6="accent6" hlink="hlink" folHlink="folHlink"/>
  <p:sldLayoutIdLst>
    <p:sldLayoutId id="2147483669"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555867817"/>
      </p:ext>
    </p:extLst>
  </p:cSld>
  <p:clrMap bg1="lt1" tx1="dk1" bg2="lt2" tx2="dk2" accent1="accent1" accent2="accent2" accent3="accent3" accent4="accent4" accent5="accent5" accent6="accent6" hlink="hlink" folHlink="folHlink"/>
  <p:sldLayoutIdLst>
    <p:sldLayoutId id="2147483671"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2478902357"/>
      </p:ext>
    </p:extLst>
  </p:cSld>
  <p:clrMap bg1="lt1" tx1="dk1" bg2="lt2" tx2="dk2" accent1="accent1" accent2="accent2" accent3="accent3" accent4="accent4" accent5="accent5" accent6="accent6" hlink="hlink" folHlink="folHlink"/>
  <p:sldLayoutIdLst>
    <p:sldLayoutId id="2147483673"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3943052282"/>
      </p:ext>
    </p:extLst>
  </p:cSld>
  <p:clrMap bg1="lt1" tx1="dk1" bg2="lt2" tx2="dk2" accent1="accent1" accent2="accent2" accent3="accent3" accent4="accent4" accent5="accent5" accent6="accent6" hlink="hlink" folHlink="folHlink"/>
  <p:sldLayoutIdLst>
    <p:sldLayoutId id="2147483675"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923191743"/>
      </p:ext>
    </p:extLst>
  </p:cSld>
  <p:clrMap bg1="lt1" tx1="dk1" bg2="lt2" tx2="dk2" accent1="accent1" accent2="accent2" accent3="accent3" accent4="accent4" accent5="accent5" accent6="accent6" hlink="hlink" folHlink="folHlink"/>
  <p:sldLayoutIdLst>
    <p:sldLayoutId id="2147483677"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2452349667"/>
      </p:ext>
    </p:extLst>
  </p:cSld>
  <p:clrMap bg1="lt1" tx1="dk1" bg2="lt2" tx2="dk2" accent1="accent1" accent2="accent2" accent3="accent3" accent4="accent4" accent5="accent5" accent6="accent6" hlink="hlink" folHlink="folHlink"/>
  <p:sldLayoutIdLst>
    <p:sldLayoutId id="2147483679"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1611842720"/>
      </p:ext>
    </p:extLst>
  </p:cSld>
  <p:clrMap bg1="lt1" tx1="dk1" bg2="lt2" tx2="dk2" accent1="accent1" accent2="accent2" accent3="accent3" accent4="accent4" accent5="accent5" accent6="accent6" hlink="hlink" folHlink="folHlink"/>
  <p:sldLayoutIdLst>
    <p:sldLayoutId id="2147483681"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1079234079"/>
      </p:ext>
    </p:extLst>
  </p:cSld>
  <p:clrMap bg1="lt1" tx1="dk1" bg2="lt2" tx2="dk2" accent1="accent1" accent2="accent2" accent3="accent3" accent4="accent4" accent5="accent5" accent6="accent6" hlink="hlink" folHlink="folHlink"/>
  <p:sldLayoutIdLst>
    <p:sldLayoutId id="2147483683"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1531242046"/>
      </p:ext>
    </p:extLst>
  </p:cSld>
  <p:clrMap bg1="lt1" tx1="dk1" bg2="lt2" tx2="dk2" accent1="accent1" accent2="accent2" accent3="accent3" accent4="accent4" accent5="accent5" accent6="accent6" hlink="hlink" folHlink="folHlink"/>
  <p:sldLayoutIdLst>
    <p:sldLayoutId id="2147483685"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2822202918"/>
      </p:ext>
    </p:extLst>
  </p:cSld>
  <p:clrMap bg1="lt1" tx1="dk1" bg2="lt2" tx2="dk2" accent1="accent1" accent2="accent2" accent3="accent3" accent4="accent4" accent5="accent5" accent6="accent6" hlink="hlink" folHlink="folHlink"/>
  <p:sldLayoutIdLst>
    <p:sldLayoutId id="2147483687"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3776260205"/>
      </p:ext>
    </p:extLst>
  </p:cSld>
  <p:clrMap bg1="lt1" tx1="dk1" bg2="lt2" tx2="dk2" accent1="accent1" accent2="accent2" accent3="accent3" accent4="accent4" accent5="accent5" accent6="accent6" hlink="hlink" folHlink="folHlink"/>
  <p:sldLayoutIdLst>
    <p:sldLayoutId id="2147483653"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2297057745"/>
      </p:ext>
    </p:extLst>
  </p:cSld>
  <p:clrMap bg1="lt1" tx1="dk1" bg2="lt2" tx2="dk2" accent1="accent1" accent2="accent2" accent3="accent3" accent4="accent4" accent5="accent5" accent6="accent6" hlink="hlink" folHlink="folHlink"/>
  <p:sldLayoutIdLst>
    <p:sldLayoutId id="2147483689"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1756874156"/>
      </p:ext>
    </p:extLst>
  </p:cSld>
  <p:clrMap bg1="lt1" tx1="dk1" bg2="lt2" tx2="dk2" accent1="accent1" accent2="accent2" accent3="accent3" accent4="accent4" accent5="accent5" accent6="accent6" hlink="hlink" folHlink="folHlink"/>
  <p:sldLayoutIdLst>
    <p:sldLayoutId id="2147483691"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902540620"/>
      </p:ext>
    </p:extLst>
  </p:cSld>
  <p:clrMap bg1="lt1" tx1="dk1" bg2="lt2" tx2="dk2" accent1="accent1" accent2="accent2" accent3="accent3" accent4="accent4" accent5="accent5" accent6="accent6" hlink="hlink" folHlink="folHlink"/>
  <p:sldLayoutIdLst>
    <p:sldLayoutId id="2147483693"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2565729800"/>
      </p:ext>
    </p:extLst>
  </p:cSld>
  <p:clrMap bg1="lt1" tx1="dk1" bg2="lt2" tx2="dk2" accent1="accent1" accent2="accent2" accent3="accent3" accent4="accent4" accent5="accent5" accent6="accent6" hlink="hlink" folHlink="folHlink"/>
  <p:sldLayoutIdLst>
    <p:sldLayoutId id="2147483695"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2234070509"/>
      </p:ext>
    </p:extLst>
  </p:cSld>
  <p:clrMap bg1="lt1" tx1="dk1" bg2="lt2" tx2="dk2" accent1="accent1" accent2="accent2" accent3="accent3" accent4="accent4" accent5="accent5" accent6="accent6" hlink="hlink" folHlink="folHlink"/>
  <p:sldLayoutIdLst>
    <p:sldLayoutId id="2147483697"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2967328386"/>
      </p:ext>
    </p:extLst>
  </p:cSld>
  <p:clrMap bg1="lt1" tx1="dk1" bg2="lt2" tx2="dk2" accent1="accent1" accent2="accent2" accent3="accent3" accent4="accent4" accent5="accent5" accent6="accent6" hlink="hlink" folHlink="folHlink"/>
  <p:sldLayoutIdLst>
    <p:sldLayoutId id="2147483699"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2023737946"/>
      </p:ext>
    </p:extLst>
  </p:cSld>
  <p:clrMap bg1="lt1" tx1="dk1" bg2="lt2" tx2="dk2" accent1="accent1" accent2="accent2" accent3="accent3" accent4="accent4" accent5="accent5" accent6="accent6" hlink="hlink" folHlink="folHlink"/>
  <p:sldLayoutIdLst>
    <p:sldLayoutId id="2147483701"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730350256"/>
      </p:ext>
    </p:extLst>
  </p:cSld>
  <p:clrMap bg1="lt1" tx1="dk1" bg2="lt2" tx2="dk2" accent1="accent1" accent2="accent2" accent3="accent3" accent4="accent4" accent5="accent5" accent6="accent6" hlink="hlink" folHlink="folHlink"/>
  <p:sldLayoutIdLst>
    <p:sldLayoutId id="2147483703"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213324533"/>
      </p:ext>
    </p:extLst>
  </p:cSld>
  <p:clrMap bg1="lt1" tx1="dk1" bg2="lt2" tx2="dk2" accent1="accent1" accent2="accent2" accent3="accent3" accent4="accent4" accent5="accent5" accent6="accent6" hlink="hlink" folHlink="folHlink"/>
  <p:sldLayoutIdLst>
    <p:sldLayoutId id="2147483705"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851684724"/>
      </p:ext>
    </p:extLst>
  </p:cSld>
  <p:clrMap bg1="lt1" tx1="dk1" bg2="lt2" tx2="dk2" accent1="accent1" accent2="accent2" accent3="accent3" accent4="accent4" accent5="accent5" accent6="accent6" hlink="hlink" folHlink="folHlink"/>
  <p:sldLayoutIdLst>
    <p:sldLayoutId id="2147483707"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3756482575"/>
      </p:ext>
    </p:extLst>
  </p:cSld>
  <p:clrMap bg1="lt1" tx1="dk1" bg2="lt2" tx2="dk2" accent1="accent1" accent2="accent2" accent3="accent3" accent4="accent4" accent5="accent5" accent6="accent6" hlink="hlink" folHlink="folHlink"/>
  <p:sldLayoutIdLst>
    <p:sldLayoutId id="2147483655"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4200594274"/>
      </p:ext>
    </p:extLst>
  </p:cSld>
  <p:clrMap bg1="lt1" tx1="dk1" bg2="lt2" tx2="dk2" accent1="accent1" accent2="accent2" accent3="accent3" accent4="accent4" accent5="accent5" accent6="accent6" hlink="hlink" folHlink="folHlink"/>
  <p:sldLayoutIdLst>
    <p:sldLayoutId id="2147483709"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2194850544"/>
      </p:ext>
    </p:extLst>
  </p:cSld>
  <p:clrMap bg1="lt1" tx1="dk1" bg2="lt2" tx2="dk2" accent1="accent1" accent2="accent2" accent3="accent3" accent4="accent4" accent5="accent5" accent6="accent6" hlink="hlink" folHlink="folHlink"/>
  <p:sldLayoutIdLst>
    <p:sldLayoutId id="2147483711"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739456878"/>
      </p:ext>
    </p:extLst>
  </p:cSld>
  <p:clrMap bg1="lt1" tx1="dk1" bg2="lt2" tx2="dk2" accent1="accent1" accent2="accent2" accent3="accent3" accent4="accent4" accent5="accent5" accent6="accent6" hlink="hlink" folHlink="folHlink"/>
  <p:sldLayoutIdLst>
    <p:sldLayoutId id="2147483713"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1691698711"/>
      </p:ext>
    </p:extLst>
  </p:cSld>
  <p:clrMap bg1="lt1" tx1="dk1" bg2="lt2" tx2="dk2" accent1="accent1" accent2="accent2" accent3="accent3" accent4="accent4" accent5="accent5" accent6="accent6" hlink="hlink" folHlink="folHlink"/>
  <p:sldLayoutIdLst>
    <p:sldLayoutId id="2147483715"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546227700"/>
      </p:ext>
    </p:extLst>
  </p:cSld>
  <p:clrMap bg1="lt1" tx1="dk1" bg2="lt2" tx2="dk2" accent1="accent1" accent2="accent2" accent3="accent3" accent4="accent4" accent5="accent5" accent6="accent6" hlink="hlink" folHlink="folHlink"/>
  <p:sldLayoutIdLst>
    <p:sldLayoutId id="2147483717"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990808906"/>
      </p:ext>
    </p:extLst>
  </p:cSld>
  <p:clrMap bg1="lt1" tx1="dk1" bg2="lt2" tx2="dk2" accent1="accent1" accent2="accent2" accent3="accent3" accent4="accent4" accent5="accent5" accent6="accent6" hlink="hlink" folHlink="folHlink"/>
  <p:sldLayoutIdLst>
    <p:sldLayoutId id="2147483719"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1103273095"/>
      </p:ext>
    </p:extLst>
  </p:cSld>
  <p:clrMap bg1="lt1" tx1="dk1" bg2="lt2" tx2="dk2" accent1="accent1" accent2="accent2" accent3="accent3" accent4="accent4" accent5="accent5" accent6="accent6" hlink="hlink" folHlink="folHlink"/>
  <p:sldLayoutIdLst>
    <p:sldLayoutId id="2147483721"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1930460654"/>
      </p:ext>
    </p:extLst>
  </p:cSld>
  <p:clrMap bg1="lt1" tx1="dk1" bg2="lt2" tx2="dk2" accent1="accent1" accent2="accent2" accent3="accent3" accent4="accent4" accent5="accent5" accent6="accent6" hlink="hlink" folHlink="folHlink"/>
  <p:sldLayoutIdLst>
    <p:sldLayoutId id="2147483723"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1378685578"/>
      </p:ext>
    </p:extLst>
  </p:cSld>
  <p:clrMap bg1="lt1" tx1="dk1" bg2="lt2" tx2="dk2" accent1="accent1" accent2="accent2" accent3="accent3" accent4="accent4" accent5="accent5" accent6="accent6" hlink="hlink" folHlink="folHlink"/>
  <p:sldLayoutIdLst>
    <p:sldLayoutId id="2147483725"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1936314758"/>
      </p:ext>
    </p:extLst>
  </p:cSld>
  <p:clrMap bg1="lt1" tx1="dk1" bg2="lt2" tx2="dk2" accent1="accent1" accent2="accent2" accent3="accent3" accent4="accent4" accent5="accent5" accent6="accent6" hlink="hlink" folHlink="folHlink"/>
  <p:sldLayoutIdLst>
    <p:sldLayoutId id="2147483727"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2239276921"/>
      </p:ext>
    </p:extLst>
  </p:cSld>
  <p:clrMap bg1="lt1" tx1="dk1" bg2="lt2" tx2="dk2" accent1="accent1" accent2="accent2" accent3="accent3" accent4="accent4" accent5="accent5" accent6="accent6" hlink="hlink" folHlink="folHlink"/>
  <p:sldLayoutIdLst>
    <p:sldLayoutId id="2147483657"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127333974"/>
      </p:ext>
    </p:extLst>
  </p:cSld>
  <p:clrMap bg1="lt1" tx1="dk1" bg2="lt2" tx2="dk2" accent1="accent1" accent2="accent2" accent3="accent3" accent4="accent4" accent5="accent5" accent6="accent6" hlink="hlink" folHlink="folHlink"/>
  <p:sldLayoutIdLst>
    <p:sldLayoutId id="2147483729"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2877871071"/>
      </p:ext>
    </p:extLst>
  </p:cSld>
  <p:clrMap bg1="lt1" tx1="dk1" bg2="lt2" tx2="dk2" accent1="accent1" accent2="accent2" accent3="accent3" accent4="accent4" accent5="accent5" accent6="accent6" hlink="hlink" folHlink="folHlink"/>
  <p:sldLayoutIdLst>
    <p:sldLayoutId id="2147483731"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315065971"/>
      </p:ext>
    </p:extLst>
  </p:cSld>
  <p:clrMap bg1="lt1" tx1="dk1" bg2="lt2" tx2="dk2" accent1="accent1" accent2="accent2" accent3="accent3" accent4="accent4" accent5="accent5" accent6="accent6" hlink="hlink" folHlink="folHlink"/>
  <p:sldLayoutIdLst>
    <p:sldLayoutId id="2147483659"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1345025959"/>
      </p:ext>
    </p:extLst>
  </p:cSld>
  <p:clrMap bg1="lt1" tx1="dk1" bg2="lt2" tx2="dk2" accent1="accent1" accent2="accent2" accent3="accent3" accent4="accent4" accent5="accent5" accent6="accent6" hlink="hlink" folHlink="folHlink"/>
  <p:sldLayoutIdLst>
    <p:sldLayoutId id="2147483661"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1861849246"/>
      </p:ext>
    </p:extLst>
  </p:cSld>
  <p:clrMap bg1="lt1" tx1="dk1" bg2="lt2" tx2="dk2" accent1="accent1" accent2="accent2" accent3="accent3" accent4="accent4" accent5="accent5" accent6="accent6" hlink="hlink" folHlink="folHlink"/>
  <p:sldLayoutIdLst>
    <p:sldLayoutId id="2147483663"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2185164113"/>
      </p:ext>
    </p:extLst>
  </p:cSld>
  <p:clrMap bg1="lt1" tx1="dk1" bg2="lt2" tx2="dk2" accent1="accent1" accent2="accent2" accent3="accent3" accent4="accent4" accent5="accent5" accent6="accent6" hlink="hlink" folHlink="folHlink"/>
  <p:sldLayoutIdLst>
    <p:sldLayoutId id="2147483665"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53579"/>
            <a:ext cx="8496300" cy="573881"/>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58777" y="1168003"/>
            <a:ext cx="8424863" cy="33480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7941" name="Rectangle 5"/>
          <p:cNvSpPr>
            <a:spLocks noGrp="1" noChangeArrowheads="1"/>
          </p:cNvSpPr>
          <p:nvPr>
            <p:ph type="sldNum" sz="quarter" idx="4"/>
          </p:nvPr>
        </p:nvSpPr>
        <p:spPr bwMode="auto">
          <a:xfrm>
            <a:off x="1" y="4893472"/>
            <a:ext cx="1835150" cy="250031"/>
          </a:xfrm>
          <a:prstGeom prst="rect">
            <a:avLst/>
          </a:prstGeom>
          <a:noFill/>
          <a:ln w="9525">
            <a:noFill/>
            <a:miter lim="800000"/>
          </a:ln>
          <a:effectLst/>
        </p:spPr>
        <p:txBody>
          <a:bodyPr vert="horz" wrap="square" lIns="91440" tIns="45720" rIns="91440" bIns="45720" numCol="1" anchor="t" anchorCtr="0" compatLnSpc="1"/>
          <a:lstStyle>
            <a:lvl1pPr>
              <a:spcBef>
                <a:spcPct val="0"/>
              </a:spcBef>
              <a:defRPr b="1">
                <a:solidFill>
                  <a:schemeClr val="bg1"/>
                </a:solidFill>
                <a:latin typeface="+mn-lt"/>
                <a:ea typeface="Arial Unicode MS" panose="020B0604020202020204" pitchFamily="34" charset="-122"/>
              </a:defRPr>
            </a:lvl1pPr>
          </a:lstStyle>
          <a:p>
            <a:pPr defTabSz="685800"/>
            <a:fld id="{0C913308-F349-4B6D-A68A-DD1791B4A57B}" type="slidenum">
              <a:rPr lang="zh-CN" altLang="en-US" smtClean="0">
                <a:solidFill>
                  <a:srgbClr val="FFFFFF"/>
                </a:solidFill>
              </a:rPr>
              <a:pPr defTabSz="685800"/>
              <a:t>‹#›</a:t>
            </a:fld>
            <a:endParaRPr lang="zh-CN" altLang="en-US" dirty="0">
              <a:solidFill>
                <a:srgbClr val="FFFFFF"/>
              </a:solidFill>
            </a:endParaRPr>
          </a:p>
        </p:txBody>
      </p:sp>
      <p:sp>
        <p:nvSpPr>
          <p:cNvPr id="167942" name="Rectangle 6"/>
          <p:cNvSpPr>
            <a:spLocks noChangeArrowheads="1"/>
          </p:cNvSpPr>
          <p:nvPr/>
        </p:nvSpPr>
        <p:spPr bwMode="auto">
          <a:xfrm>
            <a:off x="3492502" y="4893472"/>
            <a:ext cx="1835150" cy="250031"/>
          </a:xfrm>
          <a:prstGeom prst="rect">
            <a:avLst/>
          </a:prstGeom>
          <a:noFill/>
          <a:ln w="9525">
            <a:noFill/>
            <a:miter lim="800000"/>
          </a:ln>
          <a:effectLst/>
        </p:spPr>
        <p:txBody>
          <a:bodyPr/>
          <a:lstStyle/>
          <a:p>
            <a:pPr algn="ctr" defTabSz="685800">
              <a:spcBef>
                <a:spcPct val="0"/>
              </a:spcBef>
              <a:defRPr/>
            </a:pPr>
            <a:fld id="{C0FE1105-E1CD-4E20-A854-AAC9C6F58FE2}" type="slidenum">
              <a:rPr lang="en-US" altLang="zh-CN" sz="1350" b="1">
                <a:solidFill>
                  <a:srgbClr val="FFFFFF"/>
                </a:solidFill>
                <a:latin typeface="Impact" panose="020B0806030902050204" pitchFamily="34" charset="0"/>
              </a:rPr>
              <a:pPr algn="ctr" defTabSz="685800">
                <a:spcBef>
                  <a:spcPct val="0"/>
                </a:spcBef>
                <a:defRPr/>
              </a:pPr>
              <a:t>‹#›</a:t>
            </a:fld>
            <a:endParaRPr lang="en-US" altLang="zh-CN" sz="1350" b="1" dirty="0">
              <a:solidFill>
                <a:srgbClr val="FFFFFF"/>
              </a:solidFill>
              <a:latin typeface="Impact" panose="020B0806030902050204" pitchFamily="34" charset="0"/>
            </a:endParaRPr>
          </a:p>
        </p:txBody>
      </p:sp>
    </p:spTree>
    <p:extLst>
      <p:ext uri="{BB962C8B-B14F-4D97-AF65-F5344CB8AC3E}">
        <p14:creationId xmlns:p14="http://schemas.microsoft.com/office/powerpoint/2010/main" val="3069543514"/>
      </p:ext>
    </p:extLst>
  </p:cSld>
  <p:clrMap bg1="lt1" tx1="dk1" bg2="lt2" tx2="dk2" accent1="accent1" accent2="accent2" accent3="accent3" accent4="accent4" accent5="accent5" accent6="accent6" hlink="hlink" folHlink="folHlink"/>
  <p:sldLayoutIdLst>
    <p:sldLayoutId id="2147483667" r:id="rId1"/>
  </p:sldLayoutIdLst>
  <p:txStyles>
    <p:titleStyle>
      <a:lvl1pPr algn="l" rtl="0" eaLnBrk="1" fontAlgn="base" hangingPunct="1">
        <a:spcBef>
          <a:spcPct val="0"/>
        </a:spcBef>
        <a:spcAft>
          <a:spcPct val="0"/>
        </a:spcAft>
        <a:defRPr sz="2700">
          <a:solidFill>
            <a:schemeClr val="tx1"/>
          </a:solidFill>
          <a:latin typeface="+mj-lt"/>
          <a:ea typeface="Arial Unicode MS" panose="020B0604020202020204" pitchFamily="34" charset="-122"/>
          <a:cs typeface="+mj-cs"/>
        </a:defRPr>
      </a:lvl1pPr>
      <a:lvl2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2pPr>
      <a:lvl3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3pPr>
      <a:lvl4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4pPr>
      <a:lvl5pPr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5pPr>
      <a:lvl6pPr marL="3429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6pPr>
      <a:lvl7pPr marL="6858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7pPr>
      <a:lvl8pPr marL="10287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8pPr>
      <a:lvl9pPr marL="1371600" algn="l" rtl="0" eaLnBrk="1" fontAlgn="base" hangingPunct="1">
        <a:spcBef>
          <a:spcPct val="0"/>
        </a:spcBef>
        <a:spcAft>
          <a:spcPct val="0"/>
        </a:spcAft>
        <a:defRPr sz="2700">
          <a:solidFill>
            <a:schemeClr val="tx1"/>
          </a:solidFill>
          <a:latin typeface="Impact" panose="020B0806030902050204" pitchFamily="34" charset="0"/>
          <a:ea typeface="方正大黑简体" pitchFamily="2" charset="-122"/>
        </a:defRPr>
      </a:lvl9pPr>
    </p:titleStyle>
    <p:bodyStyle>
      <a:lvl1pPr marL="257175" indent="-257175" algn="l" rtl="0" eaLnBrk="1" fontAlgn="base" hangingPunct="1">
        <a:spcBef>
          <a:spcPct val="20000"/>
        </a:spcBef>
        <a:spcAft>
          <a:spcPct val="0"/>
        </a:spcAft>
        <a:buChar char="•"/>
        <a:defRPr sz="2100">
          <a:solidFill>
            <a:schemeClr val="tx1"/>
          </a:solidFill>
          <a:latin typeface="+mn-lt"/>
          <a:ea typeface="Arial Unicode MS" panose="020B0604020202020204" pitchFamily="34" charset="-122"/>
          <a:cs typeface="+mn-cs"/>
        </a:defRPr>
      </a:lvl1pPr>
      <a:lvl2pPr marL="557213" indent="-214313" algn="l" rtl="0" eaLnBrk="1" fontAlgn="base" hangingPunct="1">
        <a:spcBef>
          <a:spcPct val="20000"/>
        </a:spcBef>
        <a:spcAft>
          <a:spcPct val="0"/>
        </a:spcAft>
        <a:buChar char="–"/>
        <a:defRPr sz="1800">
          <a:solidFill>
            <a:schemeClr val="tx1"/>
          </a:solidFill>
          <a:latin typeface="+mn-lt"/>
          <a:ea typeface="Arial Unicode MS" panose="020B0604020202020204" pitchFamily="34" charset="-122"/>
        </a:defRPr>
      </a:lvl2pPr>
      <a:lvl3pPr marL="8572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3pPr>
      <a:lvl4pPr marL="1200150" indent="-171450" algn="l" rtl="0" eaLnBrk="1" fontAlgn="base" hangingPunct="1">
        <a:spcBef>
          <a:spcPct val="20000"/>
        </a:spcBef>
        <a:spcAft>
          <a:spcPct val="0"/>
        </a:spcAft>
        <a:buChar char="–"/>
        <a:defRPr sz="1500">
          <a:solidFill>
            <a:schemeClr val="tx1"/>
          </a:solidFill>
          <a:latin typeface="+mn-lt"/>
          <a:ea typeface="Arial Unicode MS" panose="020B0604020202020204" pitchFamily="34" charset="-122"/>
        </a:defRPr>
      </a:lvl4pPr>
      <a:lvl5pPr marL="1543050" indent="-171450" algn="l" rtl="0" eaLnBrk="1" fontAlgn="base" hangingPunct="1">
        <a:spcBef>
          <a:spcPct val="20000"/>
        </a:spcBef>
        <a:spcAft>
          <a:spcPct val="0"/>
        </a:spcAft>
        <a:buChar char="»"/>
        <a:defRPr sz="1200">
          <a:solidFill>
            <a:schemeClr val="tx1"/>
          </a:solidFill>
          <a:latin typeface="+mn-lt"/>
          <a:ea typeface="Arial Unicode MS" panose="020B0604020202020204" pitchFamily="34" charset="-122"/>
        </a:defRPr>
      </a:lvl5pPr>
      <a:lvl6pPr marL="1885950" indent="-171450" algn="l" rtl="0" eaLnBrk="1" fontAlgn="base" hangingPunct="1">
        <a:spcBef>
          <a:spcPct val="20000"/>
        </a:spcBef>
        <a:spcAft>
          <a:spcPct val="0"/>
        </a:spcAft>
        <a:buChar char="»"/>
        <a:defRPr sz="1200">
          <a:solidFill>
            <a:schemeClr val="tx1"/>
          </a:solidFill>
          <a:latin typeface="+mn-lt"/>
          <a:ea typeface="+mn-ea"/>
        </a:defRPr>
      </a:lvl6pPr>
      <a:lvl7pPr marL="2228850" indent="-171450" algn="l" rtl="0" eaLnBrk="1" fontAlgn="base" hangingPunct="1">
        <a:spcBef>
          <a:spcPct val="20000"/>
        </a:spcBef>
        <a:spcAft>
          <a:spcPct val="0"/>
        </a:spcAft>
        <a:buChar char="»"/>
        <a:defRPr sz="1200">
          <a:solidFill>
            <a:schemeClr val="tx1"/>
          </a:solidFill>
          <a:latin typeface="+mn-lt"/>
          <a:ea typeface="+mn-ea"/>
        </a:defRPr>
      </a:lvl7pPr>
      <a:lvl8pPr marL="2571750" indent="-171450" algn="l" rtl="0" eaLnBrk="1" fontAlgn="base" hangingPunct="1">
        <a:spcBef>
          <a:spcPct val="20000"/>
        </a:spcBef>
        <a:spcAft>
          <a:spcPct val="0"/>
        </a:spcAft>
        <a:buChar char="»"/>
        <a:defRPr sz="1200">
          <a:solidFill>
            <a:schemeClr val="tx1"/>
          </a:solidFill>
          <a:latin typeface="+mn-lt"/>
          <a:ea typeface="+mn-ea"/>
        </a:defRPr>
      </a:lvl8pPr>
      <a:lvl9pPr marL="2914650" indent="-171450" algn="l" rtl="0" eaLnBrk="1" fontAlgn="base" hangingPunct="1">
        <a:spcBef>
          <a:spcPct val="20000"/>
        </a:spcBef>
        <a:spcAft>
          <a:spcPct val="0"/>
        </a:spcAft>
        <a:buChar char="»"/>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23.xml"/><Relationship Id="rId4" Type="http://schemas.openxmlformats.org/officeDocument/2006/relationships/image" Target="../media/image38.png"/></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24.xml"/><Relationship Id="rId5" Type="http://schemas.openxmlformats.org/officeDocument/2006/relationships/image" Target="../media/image40.png"/><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1.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2.xml"/><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3.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4.xml"/></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9.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40.xml"/><Relationship Id="rId5" Type="http://schemas.openxmlformats.org/officeDocument/2006/relationships/image" Target="../media/image56.png"/><Relationship Id="rId4" Type="http://schemas.openxmlformats.org/officeDocument/2006/relationships/image" Target="../media/image5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0500" y="1740046"/>
            <a:ext cx="8839200" cy="1077218"/>
          </a:xfrm>
          <a:prstGeom prst="rect">
            <a:avLst/>
          </a:prstGeom>
          <a:noFill/>
        </p:spPr>
        <p:txBody>
          <a:bodyPr wrap="square" rtlCol="0">
            <a:spAutoFit/>
          </a:bodyPr>
          <a:lstStyle/>
          <a:p>
            <a:pPr algn="ctr"/>
            <a:r>
              <a:rPr kumimoji="1" lang="zh-CN" altLang="en-US" sz="3200" b="1" dirty="0" smtClean="0">
                <a:solidFill>
                  <a:srgbClr val="FFFFFF"/>
                </a:solidFill>
                <a:latin typeface="微软雅黑" panose="020B0503020204020204" charset="-122"/>
                <a:ea typeface="微软雅黑" panose="020B0503020204020204" charset="-122"/>
                <a:cs typeface="微软雅黑" panose="020B0503020204020204" charset="-122"/>
              </a:rPr>
              <a:t>“千里之堤，溃于蚁穴”</a:t>
            </a:r>
            <a:endParaRPr kumimoji="1" lang="en-US" altLang="zh-CN" sz="3200" b="1" dirty="0" smtClean="0">
              <a:solidFill>
                <a:srgbClr val="FFFFFF"/>
              </a:solidFill>
              <a:latin typeface="微软雅黑" panose="020B0503020204020204" charset="-122"/>
              <a:ea typeface="微软雅黑" panose="020B0503020204020204" charset="-122"/>
              <a:cs typeface="微软雅黑" panose="020B0503020204020204" charset="-122"/>
            </a:endParaRPr>
          </a:p>
          <a:p>
            <a:pPr algn="ctr"/>
            <a:r>
              <a:rPr kumimoji="1" lang="en-US" altLang="zh-CN" sz="3200" b="1" dirty="0">
                <a:solidFill>
                  <a:srgbClr val="FFFFFF"/>
                </a:solidFill>
                <a:latin typeface="微软雅黑" panose="020B0503020204020204" charset="-122"/>
                <a:ea typeface="微软雅黑" panose="020B0503020204020204" charset="-122"/>
                <a:cs typeface="微软雅黑" panose="020B0503020204020204" charset="-122"/>
              </a:rPr>
              <a:t>	</a:t>
            </a:r>
            <a:r>
              <a:rPr kumimoji="1" lang="en-US" altLang="zh-CN" sz="3200" b="1" dirty="0" smtClean="0">
                <a:solidFill>
                  <a:srgbClr val="FFFFFF"/>
                </a:solidFill>
                <a:latin typeface="微软雅黑" panose="020B0503020204020204" charset="-122"/>
                <a:ea typeface="微软雅黑" panose="020B0503020204020204" charset="-122"/>
                <a:cs typeface="微软雅黑" panose="020B0503020204020204" charset="-122"/>
              </a:rPr>
              <a:t>	                           </a:t>
            </a:r>
            <a:r>
              <a:rPr kumimoji="1" lang="en-US" altLang="zh-CN" sz="2000" b="1" dirty="0" smtClean="0">
                <a:solidFill>
                  <a:srgbClr val="FFFFFF"/>
                </a:solidFill>
                <a:latin typeface="微软雅黑" panose="020B0503020204020204" charset="-122"/>
                <a:ea typeface="微软雅黑" panose="020B0503020204020204" charset="-122"/>
                <a:cs typeface="微软雅黑" panose="020B0503020204020204" charset="-122"/>
              </a:rPr>
              <a:t>——</a:t>
            </a:r>
            <a:r>
              <a:rPr kumimoji="1" lang="zh-CN" altLang="en-US" sz="2000" b="1" dirty="0" smtClean="0">
                <a:solidFill>
                  <a:srgbClr val="FFFFFF"/>
                </a:solidFill>
                <a:latin typeface="微软雅黑" panose="020B0503020204020204" charset="-122"/>
                <a:ea typeface="微软雅黑" panose="020B0503020204020204" charset="-122"/>
                <a:cs typeface="微软雅黑" panose="020B0503020204020204" charset="-122"/>
              </a:rPr>
              <a:t>“小问题”导致重大事故的那些事</a:t>
            </a:r>
            <a:endParaRPr kumimoji="1" lang="zh-CN" altLang="en-US" sz="2000" b="1"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1569475" y="3280187"/>
            <a:ext cx="6157455" cy="1600438"/>
          </a:xfrm>
          <a:prstGeom prst="rect">
            <a:avLst/>
          </a:prstGeom>
          <a:noFill/>
        </p:spPr>
        <p:txBody>
          <a:bodyPr wrap="none" rtlCol="0">
            <a:spAutoFit/>
          </a:bodyPr>
          <a:lstStyle/>
          <a:p>
            <a:pPr algn="ctr" defTabSz="915035" eaLnBrk="0" hangingPunct="0">
              <a:lnSpc>
                <a:spcPct val="150000"/>
              </a:lnSpc>
              <a:spcBef>
                <a:spcPct val="20000"/>
              </a:spcBef>
              <a:defRPr/>
            </a:pPr>
            <a:r>
              <a:rPr kumimoji="1" lang="zh-CN" altLang="en-US" sz="2000" kern="0" dirty="0">
                <a:solidFill>
                  <a:schemeClr val="bg1"/>
                </a:solidFill>
                <a:latin typeface="微软雅黑" panose="020B0503020204020204" charset="-122"/>
                <a:ea typeface="微软雅黑" panose="020B0503020204020204" charset="-122"/>
              </a:rPr>
              <a:t>科大讯飞</a:t>
            </a:r>
            <a:r>
              <a:rPr kumimoji="1" lang="en-US" altLang="zh-CN" sz="2000" kern="0" dirty="0">
                <a:solidFill>
                  <a:schemeClr val="bg1"/>
                </a:solidFill>
                <a:latin typeface="微软雅黑" panose="020B0503020204020204" charset="-122"/>
                <a:ea typeface="微软雅黑" panose="020B0503020204020204" charset="-122"/>
              </a:rPr>
              <a:t>AI</a:t>
            </a:r>
            <a:r>
              <a:rPr kumimoji="1" lang="zh-CN" altLang="en-US" sz="2000" kern="0" dirty="0">
                <a:solidFill>
                  <a:schemeClr val="bg1"/>
                </a:solidFill>
                <a:latin typeface="微软雅黑" panose="020B0503020204020204" charset="-122"/>
                <a:ea typeface="微软雅黑" panose="020B0503020204020204" charset="-122"/>
              </a:rPr>
              <a:t>研究院</a:t>
            </a:r>
            <a:r>
              <a:rPr kumimoji="1" lang="en-US" altLang="zh-CN" sz="2000" kern="0" dirty="0">
                <a:solidFill>
                  <a:schemeClr val="bg1"/>
                </a:solidFill>
                <a:latin typeface="微软雅黑" panose="020B0503020204020204" charset="-122"/>
                <a:ea typeface="微软雅黑" panose="020B0503020204020204" charset="-122"/>
              </a:rPr>
              <a:t> </a:t>
            </a:r>
            <a:r>
              <a:rPr kumimoji="1" lang="zh-CN" altLang="en-US" sz="2000" kern="0" dirty="0">
                <a:solidFill>
                  <a:schemeClr val="bg1"/>
                </a:solidFill>
                <a:latin typeface="微软雅黑" panose="020B0503020204020204" charset="-122"/>
                <a:ea typeface="微软雅黑" panose="020B0503020204020204" charset="-122"/>
              </a:rPr>
              <a:t>语音群 语音识别条</a:t>
            </a:r>
            <a:r>
              <a:rPr kumimoji="1" lang="zh-CN" altLang="en-US" sz="2000" kern="0" dirty="0" smtClean="0">
                <a:solidFill>
                  <a:schemeClr val="bg1"/>
                </a:solidFill>
                <a:latin typeface="微软雅黑" panose="020B0503020204020204" charset="-122"/>
                <a:ea typeface="微软雅黑" panose="020B0503020204020204" charset="-122"/>
              </a:rPr>
              <a:t>线 本地引擎组 </a:t>
            </a:r>
            <a:endParaRPr kumimoji="1" lang="en-US" altLang="zh-CN" sz="2000" kern="0" dirty="0">
              <a:solidFill>
                <a:schemeClr val="bg1"/>
              </a:solidFill>
              <a:latin typeface="微软雅黑" panose="020B0503020204020204" charset="-122"/>
              <a:ea typeface="微软雅黑" panose="020B0503020204020204" charset="-122"/>
            </a:endParaRPr>
          </a:p>
          <a:p>
            <a:pPr algn="ctr" defTabSz="915035" eaLnBrk="0" hangingPunct="0">
              <a:lnSpc>
                <a:spcPct val="150000"/>
              </a:lnSpc>
              <a:spcBef>
                <a:spcPct val="20000"/>
              </a:spcBef>
              <a:defRPr/>
            </a:pPr>
            <a:r>
              <a:rPr kumimoji="1" lang="zh-CN" altLang="en-US" sz="2000" kern="0" dirty="0" smtClean="0">
                <a:solidFill>
                  <a:schemeClr val="bg1"/>
                </a:solidFill>
                <a:latin typeface="微软雅黑" panose="020B0503020204020204" charset="-122"/>
                <a:ea typeface="微软雅黑" panose="020B0503020204020204" charset="-122"/>
              </a:rPr>
              <a:t>张滔   </a:t>
            </a:r>
            <a:r>
              <a:rPr kumimoji="1" lang="en-US" altLang="zh-CN" sz="2000" kern="0" dirty="0" smtClean="0">
                <a:solidFill>
                  <a:schemeClr val="bg1"/>
                </a:solidFill>
                <a:latin typeface="微软雅黑" panose="020B0503020204020204" charset="-122"/>
                <a:ea typeface="微软雅黑" panose="020B0503020204020204" charset="-122"/>
              </a:rPr>
              <a:t>taozhang8@iflytek.com</a:t>
            </a:r>
            <a:endParaRPr kumimoji="1" lang="en-US" altLang="zh-CN" sz="2000" kern="0" dirty="0">
              <a:solidFill>
                <a:schemeClr val="bg1"/>
              </a:solidFill>
              <a:latin typeface="微软雅黑" panose="020B0503020204020204" charset="-122"/>
              <a:ea typeface="微软雅黑" panose="020B0503020204020204" charset="-122"/>
            </a:endParaRPr>
          </a:p>
          <a:p>
            <a:pPr algn="ctr" defTabSz="915035" eaLnBrk="0" hangingPunct="0">
              <a:lnSpc>
                <a:spcPct val="150000"/>
              </a:lnSpc>
              <a:spcBef>
                <a:spcPct val="20000"/>
              </a:spcBef>
              <a:defRPr/>
            </a:pPr>
            <a:r>
              <a:rPr kumimoji="1" lang="en-US" altLang="zh-CN" sz="2000" kern="0" smtClean="0">
                <a:solidFill>
                  <a:schemeClr val="bg1"/>
                </a:solidFill>
                <a:latin typeface="微软雅黑" panose="020B0503020204020204" charset="-122"/>
                <a:ea typeface="微软雅黑" panose="020B0503020204020204" charset="-122"/>
              </a:rPr>
              <a:t>2020.08.20</a:t>
            </a:r>
            <a:endParaRPr kumimoji="1" lang="zh-CN" altLang="en-US" sz="2000" kern="0" dirty="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1826141" cy="584775"/>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七擒孟获</a:t>
            </a:r>
            <a:endPar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31" name="文本框 14"/>
          <p:cNvSpPr txBox="1"/>
          <p:nvPr/>
        </p:nvSpPr>
        <p:spPr>
          <a:xfrm>
            <a:off x="657987" y="1041847"/>
            <a:ext cx="7916169" cy="1569660"/>
          </a:xfrm>
          <a:prstGeom prst="rect">
            <a:avLst/>
          </a:prstGeom>
          <a:noFill/>
        </p:spPr>
        <p:txBody>
          <a:bodyPr wrap="square" rtlCol="0">
            <a:spAutoFit/>
          </a:bodyPr>
          <a:lstStyle/>
          <a:p>
            <a:pPr>
              <a:lnSpc>
                <a:spcPct val="150000"/>
              </a:lnSpc>
              <a:buFont typeface="Wingdings" panose="05000000000000000000" pitchFamily="2" charset="2"/>
              <a:buChar char="Ø"/>
            </a:pPr>
            <a:r>
              <a:rPr kumimoji="1" lang="zh-CN" altLang="en-US" sz="2400" b="1" dirty="0" smtClean="0">
                <a:solidFill>
                  <a:srgbClr val="FFFFFF"/>
                </a:solidFill>
                <a:latin typeface="微软雅黑" panose="020B0503020204020204" charset="-122"/>
                <a:ea typeface="微软雅黑" panose="020B0503020204020204" charset="-122"/>
                <a:cs typeface="微软雅黑" panose="020B0503020204020204" charset="-122"/>
              </a:rPr>
              <a:t>背景</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dirty="0">
                <a:solidFill>
                  <a:srgbClr val="FFFFFF"/>
                </a:solidFill>
                <a:latin typeface="微软雅黑" panose="020B0503020204020204" charset="-122"/>
                <a:ea typeface="微软雅黑" panose="020B0503020204020204" charset="-122"/>
                <a:cs typeface="微软雅黑" panose="020B0503020204020204" charset="-122"/>
              </a:rPr>
              <a:t>各种独立分支，</a:t>
            </a:r>
            <a:r>
              <a:rPr kumimoji="1" lang="en-US" altLang="zh-CN" sz="2000" dirty="0" err="1">
                <a:solidFill>
                  <a:srgbClr val="FFFFFF"/>
                </a:solidFill>
                <a:latin typeface="微软雅黑" panose="020B0503020204020204" charset="-122"/>
                <a:ea typeface="微软雅黑" panose="020B0503020204020204" charset="-122"/>
                <a:cs typeface="微软雅黑" panose="020B0503020204020204" charset="-122"/>
              </a:rPr>
              <a:t>nextg</a:t>
            </a:r>
            <a:r>
              <a:rPr kumimoji="1" lang="zh-CN" altLang="en-US" sz="2000" dirty="0">
                <a:solidFill>
                  <a:srgbClr val="FFFFFF"/>
                </a:solidFill>
                <a:latin typeface="微软雅黑" panose="020B0503020204020204" charset="-122"/>
                <a:ea typeface="微软雅黑" panose="020B0503020204020204" charset="-122"/>
                <a:cs typeface="微软雅黑" panose="020B0503020204020204" charset="-122"/>
              </a:rPr>
              <a:t>、</a:t>
            </a:r>
            <a:r>
              <a:rPr kumimoji="1" lang="en-US" altLang="zh-CN" sz="2000" dirty="0" err="1">
                <a:solidFill>
                  <a:srgbClr val="FFFFFF"/>
                </a:solidFill>
                <a:latin typeface="微软雅黑" panose="020B0503020204020204" charset="-122"/>
                <a:ea typeface="微软雅黑" panose="020B0503020204020204" charset="-122"/>
                <a:cs typeface="微软雅黑" panose="020B0503020204020204" charset="-122"/>
              </a:rPr>
              <a:t>csr</a:t>
            </a:r>
            <a:r>
              <a:rPr kumimoji="1" lang="zh-CN" altLang="en-US" sz="2000" dirty="0">
                <a:solidFill>
                  <a:srgbClr val="FFFFFF"/>
                </a:solidFill>
                <a:latin typeface="微软雅黑" panose="020B0503020204020204" charset="-122"/>
                <a:ea typeface="微软雅黑" panose="020B0503020204020204" charset="-122"/>
                <a:cs typeface="微软雅黑" panose="020B0503020204020204" charset="-122"/>
              </a:rPr>
              <a:t>、</a:t>
            </a:r>
            <a:r>
              <a:rPr kumimoji="1" lang="en-US" altLang="zh-CN" sz="2000" dirty="0" err="1">
                <a:solidFill>
                  <a:srgbClr val="FFFFFF"/>
                </a:solidFill>
                <a:latin typeface="微软雅黑" panose="020B0503020204020204" charset="-122"/>
                <a:ea typeface="微软雅黑" panose="020B0503020204020204" charset="-122"/>
                <a:cs typeface="微软雅黑" panose="020B0503020204020204" charset="-122"/>
              </a:rPr>
              <a:t>ist</a:t>
            </a:r>
            <a:r>
              <a:rPr kumimoji="1" lang="zh-CN" altLang="en-US" sz="2000" dirty="0">
                <a:solidFill>
                  <a:srgbClr val="FFFFFF"/>
                </a:solidFill>
                <a:latin typeface="微软雅黑" panose="020B0503020204020204" charset="-122"/>
                <a:ea typeface="微软雅黑" panose="020B0503020204020204" charset="-122"/>
                <a:cs typeface="微软雅黑" panose="020B0503020204020204" charset="-122"/>
              </a:rPr>
              <a:t>等</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引擎</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为了统一云端识别引擎版本，整体升级新技术</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2" name="椭圆 1"/>
          <p:cNvSpPr/>
          <p:nvPr/>
        </p:nvSpPr>
        <p:spPr>
          <a:xfrm>
            <a:off x="3621352" y="2807479"/>
            <a:ext cx="1989437" cy="7784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rgbClr val="FF0000"/>
                </a:solidFill>
                <a:latin typeface="Yu Gothic UI" panose="020B0500000000000000" pitchFamily="34" charset="-128"/>
                <a:ea typeface="Yu Gothic UI" panose="020B0500000000000000" pitchFamily="34" charset="-128"/>
              </a:rPr>
              <a:t>NextG</a:t>
            </a:r>
            <a:endParaRPr lang="zh-CN" altLang="en-US" sz="2400" b="1" dirty="0">
              <a:solidFill>
                <a:srgbClr val="FF0000"/>
              </a:solidFill>
              <a:latin typeface="Yu Gothic UI" panose="020B0500000000000000" pitchFamily="34" charset="-128"/>
              <a:ea typeface="Yu Gothic UI" panose="020B0500000000000000" pitchFamily="34" charset="-128"/>
            </a:endParaRPr>
          </a:p>
        </p:txBody>
      </p:sp>
      <p:sp>
        <p:nvSpPr>
          <p:cNvPr id="5" name="椭圆 4"/>
          <p:cNvSpPr/>
          <p:nvPr/>
        </p:nvSpPr>
        <p:spPr>
          <a:xfrm>
            <a:off x="6345405" y="2804446"/>
            <a:ext cx="1989437" cy="7784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rgbClr val="FF0000"/>
                </a:solidFill>
                <a:latin typeface="Yu Gothic UI" panose="020B0500000000000000" pitchFamily="34" charset="-128"/>
                <a:ea typeface="Yu Gothic UI" panose="020B0500000000000000" pitchFamily="34" charset="-128"/>
              </a:rPr>
              <a:t>IST</a:t>
            </a:r>
            <a:endParaRPr lang="zh-CN" altLang="en-US" sz="2400" b="1" dirty="0">
              <a:solidFill>
                <a:srgbClr val="FF0000"/>
              </a:solidFill>
              <a:latin typeface="Yu Gothic UI" panose="020B0500000000000000" pitchFamily="34" charset="-128"/>
              <a:ea typeface="Yu Gothic UI" panose="020B0500000000000000" pitchFamily="34" charset="-128"/>
            </a:endParaRPr>
          </a:p>
        </p:txBody>
      </p:sp>
      <p:sp>
        <p:nvSpPr>
          <p:cNvPr id="7" name="椭圆 6"/>
          <p:cNvSpPr/>
          <p:nvPr/>
        </p:nvSpPr>
        <p:spPr>
          <a:xfrm>
            <a:off x="3621352" y="4263616"/>
            <a:ext cx="1989437" cy="7784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rgbClr val="FF0000"/>
                </a:solidFill>
                <a:latin typeface="Yu Gothic UI" panose="020B0500000000000000" pitchFamily="34" charset="-128"/>
                <a:ea typeface="Yu Gothic UI" panose="020B0500000000000000" pitchFamily="34" charset="-128"/>
              </a:rPr>
              <a:t>NextG</a:t>
            </a:r>
            <a:endParaRPr lang="zh-CN" altLang="en-US" sz="2400" b="1" dirty="0">
              <a:solidFill>
                <a:srgbClr val="FF0000"/>
              </a:solidFill>
              <a:latin typeface="Yu Gothic UI" panose="020B0500000000000000" pitchFamily="34" charset="-128"/>
              <a:ea typeface="Yu Gothic UI" panose="020B0500000000000000" pitchFamily="34" charset="-128"/>
            </a:endParaRPr>
          </a:p>
        </p:txBody>
      </p:sp>
      <p:sp>
        <p:nvSpPr>
          <p:cNvPr id="8" name="椭圆 7"/>
          <p:cNvSpPr/>
          <p:nvPr/>
        </p:nvSpPr>
        <p:spPr>
          <a:xfrm>
            <a:off x="852617" y="2807479"/>
            <a:ext cx="1989437" cy="7784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solidFill>
                  <a:srgbClr val="FF0000"/>
                </a:solidFill>
                <a:latin typeface="Yu Gothic UI" panose="020B0500000000000000" pitchFamily="34" charset="-128"/>
                <a:ea typeface="Yu Gothic UI" panose="020B0500000000000000" pitchFamily="34" charset="-128"/>
              </a:rPr>
              <a:t>CSR</a:t>
            </a:r>
            <a:endParaRPr lang="zh-CN" altLang="en-US" sz="2400" b="1" dirty="0">
              <a:solidFill>
                <a:srgbClr val="FF0000"/>
              </a:solidFill>
              <a:latin typeface="Yu Gothic UI" panose="020B0500000000000000" pitchFamily="34" charset="-128"/>
              <a:ea typeface="Yu Gothic UI" panose="020B0500000000000000" pitchFamily="34" charset="-128"/>
            </a:endParaRPr>
          </a:p>
        </p:txBody>
      </p:sp>
      <p:sp>
        <p:nvSpPr>
          <p:cNvPr id="3" name="下箭头 2"/>
          <p:cNvSpPr/>
          <p:nvPr/>
        </p:nvSpPr>
        <p:spPr>
          <a:xfrm>
            <a:off x="4423719" y="3694670"/>
            <a:ext cx="370703" cy="4572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9" name="下箭头 8"/>
          <p:cNvSpPr/>
          <p:nvPr/>
        </p:nvSpPr>
        <p:spPr>
          <a:xfrm rot="17871504">
            <a:off x="2933693" y="3398692"/>
            <a:ext cx="370703" cy="105218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10" name="下箭头 9"/>
          <p:cNvSpPr/>
          <p:nvPr/>
        </p:nvSpPr>
        <p:spPr>
          <a:xfrm rot="3366647">
            <a:off x="5859298" y="3397175"/>
            <a:ext cx="370703" cy="105218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1826141" cy="584775"/>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七擒孟获</a:t>
            </a:r>
            <a:endPar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endParaRPr>
          </a:p>
        </p:txBody>
      </p:sp>
      <p:pic>
        <p:nvPicPr>
          <p:cNvPr id="11" name="图片 10" descr="Comp_8024381281.jpg"/>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7067" y="1039950"/>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椭圆形标注 11"/>
          <p:cNvSpPr/>
          <p:nvPr/>
        </p:nvSpPr>
        <p:spPr>
          <a:xfrm>
            <a:off x="141870" y="1150676"/>
            <a:ext cx="2312024" cy="786298"/>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smtClean="0"/>
              <a:t>线上用的哪个版本？</a:t>
            </a:r>
            <a:endParaRPr lang="zh-CN" altLang="en-US" b="1" dirty="0"/>
          </a:p>
        </p:txBody>
      </p:sp>
      <p:sp>
        <p:nvSpPr>
          <p:cNvPr id="13" name="椭圆形标注 12"/>
          <p:cNvSpPr/>
          <p:nvPr/>
        </p:nvSpPr>
        <p:spPr>
          <a:xfrm>
            <a:off x="6810240" y="1046827"/>
            <a:ext cx="2000250" cy="786298"/>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b="1" dirty="0"/>
              <a:t>1842</a:t>
            </a:r>
            <a:endParaRPr lang="zh-CN" altLang="en-US" b="1" dirty="0"/>
          </a:p>
        </p:txBody>
      </p:sp>
      <p:sp>
        <p:nvSpPr>
          <p:cNvPr id="14" name="椭圆形标注 13"/>
          <p:cNvSpPr/>
          <p:nvPr/>
        </p:nvSpPr>
        <p:spPr>
          <a:xfrm>
            <a:off x="141870" y="2251447"/>
            <a:ext cx="2312024" cy="786298"/>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a:t>哪个</a:t>
            </a:r>
            <a:r>
              <a:rPr lang="en-US" altLang="zh-CN" b="1" dirty="0" smtClean="0"/>
              <a:t>1842</a:t>
            </a:r>
            <a:r>
              <a:rPr lang="zh-CN" altLang="en-US" b="1" dirty="0" smtClean="0"/>
              <a:t>？</a:t>
            </a:r>
            <a:endParaRPr lang="zh-CN" altLang="en-US" b="1" dirty="0"/>
          </a:p>
        </p:txBody>
      </p:sp>
      <p:sp>
        <p:nvSpPr>
          <p:cNvPr id="15" name="椭圆形标注 14"/>
          <p:cNvSpPr/>
          <p:nvPr/>
        </p:nvSpPr>
        <p:spPr>
          <a:xfrm>
            <a:off x="6841233" y="2253964"/>
            <a:ext cx="2000250" cy="807520"/>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a:t>就是</a:t>
            </a:r>
            <a:r>
              <a:rPr lang="en-US" altLang="zh-CN" b="1" dirty="0"/>
              <a:t>1842</a:t>
            </a:r>
            <a:endParaRPr lang="zh-CN" altLang="en-US" b="1" dirty="0"/>
          </a:p>
        </p:txBody>
      </p:sp>
      <p:sp>
        <p:nvSpPr>
          <p:cNvPr id="16" name="椭圆形标注 15"/>
          <p:cNvSpPr/>
          <p:nvPr/>
        </p:nvSpPr>
        <p:spPr>
          <a:xfrm>
            <a:off x="1" y="3484305"/>
            <a:ext cx="2727066" cy="826291"/>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b="1" dirty="0"/>
              <a:t>1842</a:t>
            </a:r>
            <a:r>
              <a:rPr lang="zh-CN" altLang="en-US" sz="1600" b="1" dirty="0"/>
              <a:t>有好几个版本，一个</a:t>
            </a:r>
            <a:r>
              <a:rPr lang="en-US" altLang="zh-CN" sz="1600" b="1" dirty="0"/>
              <a:t>NextG 1842</a:t>
            </a:r>
            <a:r>
              <a:rPr lang="zh-CN" altLang="en-US" sz="1600" b="1" dirty="0"/>
              <a:t>，一个</a:t>
            </a:r>
            <a:r>
              <a:rPr lang="en-US" altLang="zh-CN" sz="1600" b="1" dirty="0"/>
              <a:t>CSR1842</a:t>
            </a:r>
            <a:endParaRPr lang="zh-CN" altLang="en-US" sz="1600" b="1" dirty="0"/>
          </a:p>
        </p:txBody>
      </p:sp>
      <p:sp>
        <p:nvSpPr>
          <p:cNvPr id="17" name="椭圆形标注 16"/>
          <p:cNvSpPr/>
          <p:nvPr/>
        </p:nvSpPr>
        <p:spPr>
          <a:xfrm>
            <a:off x="6723905" y="3484305"/>
            <a:ext cx="2234906" cy="759415"/>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a:t>我看下，只标记了</a:t>
            </a:r>
            <a:r>
              <a:rPr lang="en-US" altLang="zh-CN" b="1" dirty="0"/>
              <a:t>1842</a:t>
            </a:r>
            <a:r>
              <a:rPr lang="zh-CN" altLang="en-US" b="1" dirty="0"/>
              <a:t>哎</a:t>
            </a:r>
          </a:p>
        </p:txBody>
      </p:sp>
      <p:sp>
        <p:nvSpPr>
          <p:cNvPr id="18" name="椭圆形标注 17"/>
          <p:cNvSpPr/>
          <p:nvPr/>
        </p:nvSpPr>
        <p:spPr>
          <a:xfrm>
            <a:off x="2727067" y="4095439"/>
            <a:ext cx="3810000" cy="826291"/>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smtClean="0"/>
              <a:t>那只能追本溯源，找到当时谁提供的版本了</a:t>
            </a:r>
            <a:r>
              <a:rPr lang="en-US" altLang="zh-CN" b="1" dirty="0" smtClean="0"/>
              <a:t>……</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1826141" cy="584775"/>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七擒孟获</a:t>
            </a:r>
            <a:endPar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31" name="文本框 14"/>
          <p:cNvSpPr txBox="1"/>
          <p:nvPr/>
        </p:nvSpPr>
        <p:spPr>
          <a:xfrm>
            <a:off x="657987" y="1041847"/>
            <a:ext cx="7916169" cy="3600986"/>
          </a:xfrm>
          <a:prstGeom prst="rect">
            <a:avLst/>
          </a:prstGeom>
          <a:noFill/>
        </p:spPr>
        <p:txBody>
          <a:bodyPr wrap="square" rtlCol="0">
            <a:spAutoFit/>
          </a:bodyPr>
          <a:lstStyle/>
          <a:p>
            <a:pPr>
              <a:lnSpc>
                <a:spcPct val="150000"/>
              </a:lnSpc>
              <a:buFont typeface="Wingdings" panose="05000000000000000000" pitchFamily="2" charset="2"/>
              <a:buChar char="Ø"/>
            </a:pPr>
            <a:r>
              <a:rPr kumimoji="1" lang="en-US" altLang="zh-CN" sz="2400" b="1" dirty="0" smtClean="0">
                <a:solidFill>
                  <a:srgbClr val="FFFFFF"/>
                </a:solidFill>
                <a:latin typeface="微软雅黑" panose="020B0503020204020204" charset="-122"/>
                <a:ea typeface="微软雅黑" panose="020B0503020204020204" charset="-122"/>
                <a:cs typeface="微软雅黑" panose="020B0503020204020204" charset="-122"/>
              </a:rPr>
              <a:t>Round 1</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PGS</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效果太差了，功能能否干掉？</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a:lnSpc>
                <a:spcPct val="150000"/>
              </a:lnSpc>
              <a:buFont typeface="Wingdings" panose="05000000000000000000" pitchFamily="2" charset="2"/>
              <a:buChar char="Ø"/>
            </a:pPr>
            <a:r>
              <a:rPr kumimoji="1" lang="zh-CN" altLang="en-US" sz="2400" b="1" dirty="0" smtClean="0">
                <a:solidFill>
                  <a:srgbClr val="FFFFFF"/>
                </a:solidFill>
                <a:latin typeface="微软雅黑" panose="020B0503020204020204" charset="-122"/>
                <a:ea typeface="微软雅黑" panose="020B0503020204020204" charset="-122"/>
                <a:cs typeface="微软雅黑" panose="020B0503020204020204" charset="-122"/>
              </a:rPr>
              <a:t>原因</a:t>
            </a: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en-US" altLang="zh-CN" sz="2000" dirty="0" err="1" smtClean="0">
                <a:solidFill>
                  <a:srgbClr val="FFFFFF"/>
                </a:solidFill>
                <a:latin typeface="微软雅黑" panose="020B0503020204020204" charset="-122"/>
                <a:ea typeface="微软雅黑" panose="020B0503020204020204" charset="-122"/>
                <a:cs typeface="微软雅黑" panose="020B0503020204020204" charset="-122"/>
              </a:rPr>
              <a:t>HybridCNN</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窗长</a:t>
            </a: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96-400-96</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，每</a:t>
            </a: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400</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帧算一次。所以每</a:t>
            </a: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4s</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抛出一堆</a:t>
            </a: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PGS</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结果，体验很差</a:t>
            </a:r>
            <a:endParaRPr kumimoji="1" lang="en-US" altLang="zh-CN" sz="2000" dirty="0" smtClean="0">
              <a:solidFill>
                <a:srgbClr val="FF0000"/>
              </a:solidFill>
              <a:latin typeface="微软雅黑" panose="020B0503020204020204" charset="-122"/>
              <a:ea typeface="微软雅黑" panose="020B0503020204020204" charset="-122"/>
              <a:cs typeface="微软雅黑" panose="020B0503020204020204" charset="-122"/>
            </a:endParaRPr>
          </a:p>
          <a:p>
            <a:pPr>
              <a:lnSpc>
                <a:spcPct val="150000"/>
              </a:lnSpc>
              <a:buFont typeface="Wingdings" panose="05000000000000000000" pitchFamily="2" charset="2"/>
              <a:buChar char="Ø"/>
            </a:pPr>
            <a:r>
              <a:rPr kumimoji="1" lang="zh-CN" altLang="en-US" sz="2400" b="1" dirty="0">
                <a:solidFill>
                  <a:srgbClr val="FFFFFF"/>
                </a:solidFill>
                <a:latin typeface="微软雅黑" panose="020B0503020204020204" charset="-122"/>
                <a:ea typeface="微软雅黑" panose="020B0503020204020204" charset="-122"/>
                <a:cs typeface="微软雅黑" panose="020B0503020204020204" charset="-122"/>
              </a:rPr>
              <a:t>解决</a:t>
            </a: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技术实现较困难，那就不要</a:t>
            </a: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PGS</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吧。功能关闭上线</a:t>
            </a: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
                                            <p:txEl>
                                              <p:pRg st="1" end="1"/>
                                            </p:txEl>
                                          </p:spTgt>
                                        </p:tgtEl>
                                        <p:attrNameLst>
                                          <p:attrName>style.visibility</p:attrName>
                                        </p:attrNameLst>
                                      </p:cBhvr>
                                      <p:to>
                                        <p:strVal val="visible"/>
                                      </p:to>
                                    </p:set>
                                    <p:animEffect transition="in" filter="fade">
                                      <p:cBhvr>
                                        <p:cTn id="10" dur="500"/>
                                        <p:tgtEl>
                                          <p:spTgt spid="3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xEl>
                                              <p:pRg st="2" end="2"/>
                                            </p:txEl>
                                          </p:spTgt>
                                        </p:tgtEl>
                                        <p:attrNameLst>
                                          <p:attrName>style.visibility</p:attrName>
                                        </p:attrNameLst>
                                      </p:cBhvr>
                                      <p:to>
                                        <p:strVal val="visible"/>
                                      </p:to>
                                    </p:set>
                                    <p:animEffect transition="in" filter="fade">
                                      <p:cBhvr>
                                        <p:cTn id="15" dur="500"/>
                                        <p:tgtEl>
                                          <p:spTgt spid="31">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xEl>
                                              <p:pRg st="3" end="3"/>
                                            </p:txEl>
                                          </p:spTgt>
                                        </p:tgtEl>
                                        <p:attrNameLst>
                                          <p:attrName>style.visibility</p:attrName>
                                        </p:attrNameLst>
                                      </p:cBhvr>
                                      <p:to>
                                        <p:strVal val="visible"/>
                                      </p:to>
                                    </p:set>
                                    <p:animEffect transition="in" filter="fade">
                                      <p:cBhvr>
                                        <p:cTn id="18" dur="500"/>
                                        <p:tgtEl>
                                          <p:spTgt spid="3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xEl>
                                              <p:pRg st="4" end="4"/>
                                            </p:txEl>
                                          </p:spTgt>
                                        </p:tgtEl>
                                        <p:attrNameLst>
                                          <p:attrName>style.visibility</p:attrName>
                                        </p:attrNameLst>
                                      </p:cBhvr>
                                      <p:to>
                                        <p:strVal val="visible"/>
                                      </p:to>
                                    </p:set>
                                    <p:animEffect transition="in" filter="fade">
                                      <p:cBhvr>
                                        <p:cTn id="23" dur="500"/>
                                        <p:tgtEl>
                                          <p:spTgt spid="31">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xEl>
                                              <p:pRg st="5" end="5"/>
                                            </p:txEl>
                                          </p:spTgt>
                                        </p:tgtEl>
                                        <p:attrNameLst>
                                          <p:attrName>style.visibility</p:attrName>
                                        </p:attrNameLst>
                                      </p:cBhvr>
                                      <p:to>
                                        <p:strVal val="visible"/>
                                      </p:to>
                                    </p:set>
                                    <p:animEffect transition="in" filter="fade">
                                      <p:cBhvr>
                                        <p:cTn id="26" dur="500"/>
                                        <p:tgtEl>
                                          <p:spTgt spid="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1826141" cy="584775"/>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七擒孟获</a:t>
            </a:r>
            <a:endPar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31" name="文本框 14"/>
          <p:cNvSpPr txBox="1"/>
          <p:nvPr/>
        </p:nvSpPr>
        <p:spPr>
          <a:xfrm>
            <a:off x="657987" y="1041847"/>
            <a:ext cx="7916169" cy="2585323"/>
          </a:xfrm>
          <a:prstGeom prst="rect">
            <a:avLst/>
          </a:prstGeom>
          <a:noFill/>
        </p:spPr>
        <p:txBody>
          <a:bodyPr wrap="square" rtlCol="0">
            <a:spAutoFit/>
          </a:bodyPr>
          <a:lstStyle/>
          <a:p>
            <a:pPr>
              <a:lnSpc>
                <a:spcPct val="150000"/>
              </a:lnSpc>
              <a:buFont typeface="Wingdings" panose="05000000000000000000" pitchFamily="2" charset="2"/>
              <a:buChar char="Ø"/>
            </a:pPr>
            <a:r>
              <a:rPr kumimoji="1" lang="en-US" altLang="zh-CN" sz="2400" b="1" dirty="0" smtClean="0">
                <a:solidFill>
                  <a:srgbClr val="FFFFFF"/>
                </a:solidFill>
                <a:latin typeface="微软雅黑" panose="020B0503020204020204" charset="-122"/>
                <a:ea typeface="微软雅黑" panose="020B0503020204020204" charset="-122"/>
                <a:cs typeface="微软雅黑" panose="020B0503020204020204" charset="-122"/>
              </a:rPr>
              <a:t>Round 2</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PGS</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功能必须要有，属于我们的亮点</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a:lnSpc>
                <a:spcPct val="150000"/>
              </a:lnSpc>
              <a:buFont typeface="Wingdings" panose="05000000000000000000" pitchFamily="2" charset="2"/>
              <a:buChar char="Ø"/>
            </a:pPr>
            <a:r>
              <a:rPr kumimoji="1" lang="zh-CN" altLang="en-US" sz="2400" b="1" dirty="0" smtClean="0">
                <a:solidFill>
                  <a:srgbClr val="FFFFFF"/>
                </a:solidFill>
                <a:latin typeface="微软雅黑" panose="020B0503020204020204" charset="-122"/>
                <a:ea typeface="微软雅黑" panose="020B0503020204020204" charset="-122"/>
                <a:cs typeface="微软雅黑" panose="020B0503020204020204" charset="-122"/>
              </a:rPr>
              <a:t>解决</a:t>
            </a: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开发一个并联小包专门做</a:t>
            </a: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PGS</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，使用本地</a:t>
            </a: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UB</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模型在另一路进行解码作为</a:t>
            </a: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PGS</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的输出。</a:t>
            </a:r>
            <a:r>
              <a:rPr kumimoji="1" lang="zh-CN" altLang="zh-CN" sz="2000" dirty="0">
                <a:solidFill>
                  <a:srgbClr val="FFFFFF"/>
                </a:solidFill>
                <a:latin typeface="微软雅黑" panose="020B0503020204020204" charset="-122"/>
                <a:ea typeface="微软雅黑" panose="020B0503020204020204" charset="-122"/>
                <a:cs typeface="微软雅黑" panose="020B0503020204020204" charset="-122"/>
              </a:rPr>
              <a:t>解决</a:t>
            </a:r>
            <a:r>
              <a:rPr kumimoji="1" lang="zh-CN" altLang="zh-CN" sz="2000" dirty="0" smtClean="0">
                <a:solidFill>
                  <a:srgbClr val="FFFFFF"/>
                </a:solidFill>
                <a:latin typeface="微软雅黑" panose="020B0503020204020204" charset="-122"/>
                <a:ea typeface="微软雅黑" panose="020B0503020204020204" charset="-122"/>
                <a:cs typeface="微软雅黑" panose="020B0503020204020204" charset="-122"/>
              </a:rPr>
              <a:t>了</a:t>
            </a: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PGS</a:t>
            </a:r>
            <a:r>
              <a:rPr kumimoji="1" lang="zh-CN" altLang="zh-CN" sz="2000" dirty="0" smtClean="0">
                <a:solidFill>
                  <a:srgbClr val="FFFFFF"/>
                </a:solidFill>
                <a:latin typeface="微软雅黑" panose="020B0503020204020204" charset="-122"/>
                <a:ea typeface="微软雅黑" panose="020B0503020204020204" charset="-122"/>
                <a:cs typeface="微软雅黑" panose="020B0503020204020204" charset="-122"/>
              </a:rPr>
              <a:t>的</a:t>
            </a:r>
            <a:r>
              <a:rPr kumimoji="1" lang="zh-CN" altLang="zh-CN" sz="2000" dirty="0">
                <a:solidFill>
                  <a:srgbClr val="FFFFFF"/>
                </a:solidFill>
                <a:latin typeface="微软雅黑" panose="020B0503020204020204" charset="-122"/>
                <a:ea typeface="微软雅黑" panose="020B0503020204020204" charset="-122"/>
                <a:cs typeface="微软雅黑" panose="020B0503020204020204" charset="-122"/>
              </a:rPr>
              <a:t>问题，再次</a:t>
            </a:r>
            <a:r>
              <a:rPr kumimoji="1" lang="zh-CN" altLang="zh-CN" sz="2000" dirty="0" smtClean="0">
                <a:solidFill>
                  <a:srgbClr val="FFFFFF"/>
                </a:solidFill>
                <a:latin typeface="微软雅黑" panose="020B0503020204020204" charset="-122"/>
                <a:ea typeface="微软雅黑" panose="020B0503020204020204" charset="-122"/>
                <a:cs typeface="微软雅黑" panose="020B0503020204020204" charset="-122"/>
              </a:rPr>
              <a:t>上线</a:t>
            </a: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
                                            <p:txEl>
                                              <p:pRg st="1" end="1"/>
                                            </p:txEl>
                                          </p:spTgt>
                                        </p:tgtEl>
                                        <p:attrNameLst>
                                          <p:attrName>style.visibility</p:attrName>
                                        </p:attrNameLst>
                                      </p:cBhvr>
                                      <p:to>
                                        <p:strVal val="visible"/>
                                      </p:to>
                                    </p:set>
                                    <p:animEffect transition="in" filter="fade">
                                      <p:cBhvr>
                                        <p:cTn id="10" dur="500"/>
                                        <p:tgtEl>
                                          <p:spTgt spid="3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xEl>
                                              <p:pRg st="2" end="2"/>
                                            </p:txEl>
                                          </p:spTgt>
                                        </p:tgtEl>
                                        <p:attrNameLst>
                                          <p:attrName>style.visibility</p:attrName>
                                        </p:attrNameLst>
                                      </p:cBhvr>
                                      <p:to>
                                        <p:strVal val="visible"/>
                                      </p:to>
                                    </p:set>
                                    <p:animEffect transition="in" filter="fade">
                                      <p:cBhvr>
                                        <p:cTn id="15" dur="500"/>
                                        <p:tgtEl>
                                          <p:spTgt spid="31">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xEl>
                                              <p:pRg st="3" end="3"/>
                                            </p:txEl>
                                          </p:spTgt>
                                        </p:tgtEl>
                                        <p:attrNameLst>
                                          <p:attrName>style.visibility</p:attrName>
                                        </p:attrNameLst>
                                      </p:cBhvr>
                                      <p:to>
                                        <p:strVal val="visible"/>
                                      </p:to>
                                    </p:set>
                                    <p:animEffect transition="in" filter="fade">
                                      <p:cBhvr>
                                        <p:cTn id="18" dur="500"/>
                                        <p:tgtEl>
                                          <p:spTgt spid="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1826141" cy="584775"/>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七擒孟获</a:t>
            </a:r>
            <a:endPar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31" name="文本框 14"/>
          <p:cNvSpPr txBox="1"/>
          <p:nvPr/>
        </p:nvSpPr>
        <p:spPr>
          <a:xfrm>
            <a:off x="657987" y="1041847"/>
            <a:ext cx="7916169" cy="4062651"/>
          </a:xfrm>
          <a:prstGeom prst="rect">
            <a:avLst/>
          </a:prstGeom>
          <a:noFill/>
        </p:spPr>
        <p:txBody>
          <a:bodyPr wrap="square" rtlCol="0">
            <a:spAutoFit/>
          </a:bodyPr>
          <a:lstStyle/>
          <a:p>
            <a:pPr>
              <a:lnSpc>
                <a:spcPct val="150000"/>
              </a:lnSpc>
              <a:buFont typeface="Wingdings" panose="05000000000000000000" pitchFamily="2" charset="2"/>
              <a:buChar char="Ø"/>
            </a:pPr>
            <a:r>
              <a:rPr kumimoji="1" lang="en-US" altLang="zh-CN" sz="2400" b="1" dirty="0" smtClean="0">
                <a:solidFill>
                  <a:srgbClr val="FFFFFF"/>
                </a:solidFill>
                <a:latin typeface="微软雅黑" panose="020B0503020204020204" charset="-122"/>
                <a:ea typeface="微软雅黑" panose="020B0503020204020204" charset="-122"/>
                <a:cs typeface="微软雅黑" panose="020B0503020204020204" charset="-122"/>
              </a:rPr>
              <a:t>Round 3</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A</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业务切进集群，业务逻辑异常，结果输出协议不对</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a:lnSpc>
                <a:spcPct val="150000"/>
              </a:lnSpc>
              <a:buFont typeface="Wingdings" panose="05000000000000000000" pitchFamily="2" charset="2"/>
              <a:buChar char="Ø"/>
            </a:pPr>
            <a:r>
              <a:rPr kumimoji="1" lang="zh-CN" altLang="en-US" sz="2400" b="1" dirty="0" smtClean="0">
                <a:solidFill>
                  <a:srgbClr val="FFFFFF"/>
                </a:solidFill>
                <a:latin typeface="微软雅黑" panose="020B0503020204020204" charset="-122"/>
                <a:ea typeface="微软雅黑" panose="020B0503020204020204" charset="-122"/>
                <a:cs typeface="微软雅黑" panose="020B0503020204020204" charset="-122"/>
              </a:rPr>
              <a:t>原因</a:t>
            </a: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endParaRPr kumimoji="1" lang="en-US" altLang="zh-CN" sz="2000" dirty="0" smtClean="0">
              <a:solidFill>
                <a:srgbClr val="FF0000"/>
              </a:solidFill>
              <a:latin typeface="微软雅黑" panose="020B0503020204020204" charset="-122"/>
              <a:ea typeface="微软雅黑" panose="020B0503020204020204" charset="-122"/>
              <a:cs typeface="微软雅黑" panose="020B0503020204020204" charset="-122"/>
            </a:endParaRPr>
          </a:p>
          <a:p>
            <a:pPr>
              <a:lnSpc>
                <a:spcPct val="150000"/>
              </a:lnSpc>
              <a:buFont typeface="Wingdings" panose="05000000000000000000" pitchFamily="2" charset="2"/>
              <a:buChar char="Ø"/>
            </a:pPr>
            <a:r>
              <a:rPr kumimoji="1" lang="zh-CN" altLang="en-US" sz="2400" b="1" dirty="0">
                <a:solidFill>
                  <a:srgbClr val="FFFFFF"/>
                </a:solidFill>
                <a:latin typeface="微软雅黑" panose="020B0503020204020204" charset="-122"/>
                <a:ea typeface="微软雅黑" panose="020B0503020204020204" charset="-122"/>
                <a:cs typeface="微软雅黑" panose="020B0503020204020204" charset="-122"/>
              </a:rPr>
              <a:t>解决</a:t>
            </a: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dirty="0">
                <a:solidFill>
                  <a:srgbClr val="FFFFFF"/>
                </a:solidFill>
                <a:latin typeface="微软雅黑" panose="020B0503020204020204" charset="-122"/>
                <a:ea typeface="微软雅黑" panose="020B0503020204020204" charset="-122"/>
                <a:cs typeface="微软雅黑" panose="020B0503020204020204" charset="-122"/>
              </a:rPr>
              <a:t>改</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成这种协议格式重新上线</a:t>
            </a: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2" name="椭圆 1"/>
          <p:cNvSpPr/>
          <p:nvPr/>
        </p:nvSpPr>
        <p:spPr>
          <a:xfrm>
            <a:off x="1779373" y="2526294"/>
            <a:ext cx="2261286" cy="7327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smtClean="0">
                <a:solidFill>
                  <a:schemeClr val="bg1"/>
                </a:solidFill>
              </a:rPr>
              <a:t>引擎识别了，但无识别结果</a:t>
            </a:r>
            <a:endParaRPr lang="zh-CN" altLang="en-US" b="1" dirty="0">
              <a:solidFill>
                <a:schemeClr val="bg1"/>
              </a:solidFill>
            </a:endParaRPr>
          </a:p>
        </p:txBody>
      </p:sp>
      <p:sp>
        <p:nvSpPr>
          <p:cNvPr id="5" name="椭圆 4"/>
          <p:cNvSpPr/>
          <p:nvPr/>
        </p:nvSpPr>
        <p:spPr>
          <a:xfrm>
            <a:off x="1779373" y="3658518"/>
            <a:ext cx="2261286" cy="7327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a:solidFill>
                  <a:schemeClr val="bg1"/>
                </a:solidFill>
              </a:rPr>
              <a:t>引擎没有识别</a:t>
            </a:r>
          </a:p>
        </p:txBody>
      </p:sp>
      <p:sp>
        <p:nvSpPr>
          <p:cNvPr id="7" name="椭圆 6"/>
          <p:cNvSpPr/>
          <p:nvPr/>
        </p:nvSpPr>
        <p:spPr>
          <a:xfrm>
            <a:off x="5428748" y="2526294"/>
            <a:ext cx="1757318" cy="7327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a:solidFill>
                  <a:schemeClr val="bg1"/>
                </a:solidFill>
              </a:rPr>
              <a:t>结果为</a:t>
            </a:r>
            <a:r>
              <a:rPr lang="en-US" altLang="zh-CN" b="1" dirty="0">
                <a:solidFill>
                  <a:schemeClr val="bg1"/>
                </a:solidFill>
              </a:rPr>
              <a:t>NULL</a:t>
            </a:r>
            <a:endParaRPr lang="zh-CN" altLang="en-US" b="1" dirty="0">
              <a:solidFill>
                <a:schemeClr val="bg1"/>
              </a:solidFill>
            </a:endParaRPr>
          </a:p>
        </p:txBody>
      </p:sp>
      <p:sp>
        <p:nvSpPr>
          <p:cNvPr id="8" name="椭圆 7"/>
          <p:cNvSpPr/>
          <p:nvPr/>
        </p:nvSpPr>
        <p:spPr>
          <a:xfrm>
            <a:off x="5428748" y="3658518"/>
            <a:ext cx="1757318" cy="7327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a:solidFill>
                  <a:schemeClr val="bg1"/>
                </a:solidFill>
              </a:rPr>
              <a:t>结果为空</a:t>
            </a:r>
            <a:r>
              <a:rPr lang="en-US" altLang="zh-CN" b="1" dirty="0">
                <a:solidFill>
                  <a:schemeClr val="bg1"/>
                </a:solidFill>
              </a:rPr>
              <a:t>string</a:t>
            </a:r>
            <a:endParaRPr lang="zh-CN" altLang="en-US" b="1" dirty="0">
              <a:solidFill>
                <a:schemeClr val="bg1"/>
              </a:solidFill>
            </a:endParaRPr>
          </a:p>
        </p:txBody>
      </p:sp>
      <p:sp>
        <p:nvSpPr>
          <p:cNvPr id="3" name="右箭头 2"/>
          <p:cNvSpPr/>
          <p:nvPr/>
        </p:nvSpPr>
        <p:spPr>
          <a:xfrm>
            <a:off x="4308395" y="2752375"/>
            <a:ext cx="852616" cy="28054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9" name="右箭头 8"/>
          <p:cNvSpPr/>
          <p:nvPr/>
        </p:nvSpPr>
        <p:spPr>
          <a:xfrm>
            <a:off x="4308395" y="3884599"/>
            <a:ext cx="852616" cy="28054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
                                            <p:txEl>
                                              <p:pRg st="1" end="1"/>
                                            </p:txEl>
                                          </p:spTgt>
                                        </p:tgtEl>
                                        <p:attrNameLst>
                                          <p:attrName>style.visibility</p:attrName>
                                        </p:attrNameLst>
                                      </p:cBhvr>
                                      <p:to>
                                        <p:strVal val="visible"/>
                                      </p:to>
                                    </p:set>
                                    <p:animEffect transition="in" filter="fade">
                                      <p:cBhvr>
                                        <p:cTn id="10" dur="500"/>
                                        <p:tgtEl>
                                          <p:spTgt spid="3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xEl>
                                              <p:pRg st="2" end="2"/>
                                            </p:txEl>
                                          </p:spTgt>
                                        </p:tgtEl>
                                        <p:attrNameLst>
                                          <p:attrName>style.visibility</p:attrName>
                                        </p:attrNameLst>
                                      </p:cBhvr>
                                      <p:to>
                                        <p:strVal val="visible"/>
                                      </p:to>
                                    </p:set>
                                    <p:animEffect transition="in" filter="fade">
                                      <p:cBhvr>
                                        <p:cTn id="15" dur="500"/>
                                        <p:tgtEl>
                                          <p:spTgt spid="3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1">
                                            <p:txEl>
                                              <p:pRg st="6" end="6"/>
                                            </p:txEl>
                                          </p:spTgt>
                                        </p:tgtEl>
                                        <p:attrNameLst>
                                          <p:attrName>style.visibility</p:attrName>
                                        </p:attrNameLst>
                                      </p:cBhvr>
                                      <p:to>
                                        <p:strVal val="visible"/>
                                      </p:to>
                                    </p:set>
                                    <p:animEffect transition="in" filter="fade">
                                      <p:cBhvr>
                                        <p:cTn id="34" dur="500"/>
                                        <p:tgtEl>
                                          <p:spTgt spid="31">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1">
                                            <p:txEl>
                                              <p:pRg st="7" end="7"/>
                                            </p:txEl>
                                          </p:spTgt>
                                        </p:tgtEl>
                                        <p:attrNameLst>
                                          <p:attrName>style.visibility</p:attrName>
                                        </p:attrNameLst>
                                      </p:cBhvr>
                                      <p:to>
                                        <p:strVal val="visible"/>
                                      </p:to>
                                    </p:set>
                                    <p:animEffect transition="in" filter="fade">
                                      <p:cBhvr>
                                        <p:cTn id="37" dur="500"/>
                                        <p:tgtEl>
                                          <p:spTgt spid="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P spid="8" grpId="0" animBg="1"/>
      <p:bldP spid="3"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1826141" cy="584775"/>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七擒孟获</a:t>
            </a:r>
            <a:endPar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31" name="文本框 14"/>
          <p:cNvSpPr txBox="1"/>
          <p:nvPr/>
        </p:nvSpPr>
        <p:spPr>
          <a:xfrm>
            <a:off x="657987" y="1041847"/>
            <a:ext cx="7916169" cy="4062651"/>
          </a:xfrm>
          <a:prstGeom prst="rect">
            <a:avLst/>
          </a:prstGeom>
          <a:noFill/>
        </p:spPr>
        <p:txBody>
          <a:bodyPr wrap="square" rtlCol="0">
            <a:spAutoFit/>
          </a:bodyPr>
          <a:lstStyle/>
          <a:p>
            <a:pPr>
              <a:lnSpc>
                <a:spcPct val="150000"/>
              </a:lnSpc>
              <a:buFont typeface="Wingdings" panose="05000000000000000000" pitchFamily="2" charset="2"/>
              <a:buChar char="Ø"/>
            </a:pPr>
            <a:r>
              <a:rPr kumimoji="1" lang="en-US" altLang="zh-CN" sz="2400" b="1" dirty="0" smtClean="0">
                <a:solidFill>
                  <a:srgbClr val="FFFFFF"/>
                </a:solidFill>
                <a:latin typeface="微软雅黑" panose="020B0503020204020204" charset="-122"/>
                <a:ea typeface="微软雅黑" panose="020B0503020204020204" charset="-122"/>
                <a:cs typeface="微软雅黑" panose="020B0503020204020204" charset="-122"/>
              </a:rPr>
              <a:t>Round </a:t>
            </a:r>
            <a:r>
              <a:rPr kumimoji="1" lang="en-US" altLang="zh-CN" sz="2400" b="1" dirty="0">
                <a:solidFill>
                  <a:srgbClr val="FFFFFF"/>
                </a:solidFill>
                <a:latin typeface="微软雅黑" panose="020B0503020204020204" charset="-122"/>
                <a:ea typeface="微软雅黑" panose="020B0503020204020204" charset="-122"/>
                <a:cs typeface="微软雅黑" panose="020B0503020204020204" charset="-122"/>
              </a:rPr>
              <a:t>4</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rPr>
              <a:t>B</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业务切进集群，业务逻辑异常，结果输出协议不对</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a:lnSpc>
                <a:spcPct val="150000"/>
              </a:lnSpc>
              <a:buFont typeface="Wingdings" panose="05000000000000000000" pitchFamily="2" charset="2"/>
              <a:buChar char="Ø"/>
            </a:pPr>
            <a:r>
              <a:rPr kumimoji="1" lang="zh-CN" altLang="en-US" sz="2400" b="1" dirty="0" smtClean="0">
                <a:solidFill>
                  <a:srgbClr val="FFFFFF"/>
                </a:solidFill>
                <a:latin typeface="微软雅黑" panose="020B0503020204020204" charset="-122"/>
                <a:ea typeface="微软雅黑" panose="020B0503020204020204" charset="-122"/>
                <a:cs typeface="微软雅黑" panose="020B0503020204020204" charset="-122"/>
              </a:rPr>
              <a:t>原因</a:t>
            </a: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endParaRPr kumimoji="1" lang="en-US" altLang="zh-CN" sz="2000" dirty="0" smtClean="0">
              <a:solidFill>
                <a:srgbClr val="FF0000"/>
              </a:solidFill>
              <a:latin typeface="微软雅黑" panose="020B0503020204020204" charset="-122"/>
              <a:ea typeface="微软雅黑" panose="020B0503020204020204" charset="-122"/>
              <a:cs typeface="微软雅黑" panose="020B0503020204020204" charset="-122"/>
            </a:endParaRPr>
          </a:p>
          <a:p>
            <a:pPr>
              <a:lnSpc>
                <a:spcPct val="150000"/>
              </a:lnSpc>
              <a:buFont typeface="Wingdings" panose="05000000000000000000" pitchFamily="2" charset="2"/>
              <a:buChar char="Ø"/>
            </a:pPr>
            <a:r>
              <a:rPr kumimoji="1" lang="zh-CN" altLang="en-US" sz="2400" b="1" dirty="0">
                <a:solidFill>
                  <a:srgbClr val="FFFFFF"/>
                </a:solidFill>
                <a:latin typeface="微软雅黑" panose="020B0503020204020204" charset="-122"/>
                <a:ea typeface="微软雅黑" panose="020B0503020204020204" charset="-122"/>
                <a:cs typeface="微软雅黑" panose="020B0503020204020204" charset="-122"/>
              </a:rPr>
              <a:t>解决</a:t>
            </a: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两边协商，</a:t>
            </a:r>
            <a:r>
              <a:rPr kumimoji="1" lang="zh-CN" altLang="en-US" sz="2000" dirty="0">
                <a:solidFill>
                  <a:srgbClr val="FFFFFF"/>
                </a:solidFill>
                <a:latin typeface="微软雅黑" panose="020B0503020204020204" charset="-122"/>
                <a:ea typeface="微软雅黑" panose="020B0503020204020204" charset="-122"/>
                <a:cs typeface="微软雅黑" panose="020B0503020204020204" charset="-122"/>
              </a:rPr>
              <a:t>改</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成这种协议格式上线，</a:t>
            </a: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A</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业务进行适配</a:t>
            </a: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2" name="椭圆 1"/>
          <p:cNvSpPr/>
          <p:nvPr/>
        </p:nvSpPr>
        <p:spPr>
          <a:xfrm>
            <a:off x="1779373" y="2526294"/>
            <a:ext cx="2261286" cy="7327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a:solidFill>
                  <a:schemeClr val="bg1"/>
                </a:solidFill>
              </a:rPr>
              <a:t>引擎识别了，但无识别结果</a:t>
            </a:r>
          </a:p>
        </p:txBody>
      </p:sp>
      <p:sp>
        <p:nvSpPr>
          <p:cNvPr id="5" name="椭圆 4"/>
          <p:cNvSpPr/>
          <p:nvPr/>
        </p:nvSpPr>
        <p:spPr>
          <a:xfrm>
            <a:off x="1779373" y="3658518"/>
            <a:ext cx="2261286" cy="7327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a:solidFill>
                  <a:schemeClr val="bg1"/>
                </a:solidFill>
              </a:rPr>
              <a:t>引擎没有识别</a:t>
            </a:r>
          </a:p>
        </p:txBody>
      </p:sp>
      <p:sp>
        <p:nvSpPr>
          <p:cNvPr id="7" name="椭圆 6"/>
          <p:cNvSpPr/>
          <p:nvPr/>
        </p:nvSpPr>
        <p:spPr>
          <a:xfrm>
            <a:off x="5428747" y="3676389"/>
            <a:ext cx="1757318" cy="7327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a:solidFill>
                  <a:schemeClr val="bg1"/>
                </a:solidFill>
              </a:rPr>
              <a:t>结果为</a:t>
            </a:r>
            <a:r>
              <a:rPr lang="en-US" altLang="zh-CN" b="1" dirty="0">
                <a:solidFill>
                  <a:schemeClr val="bg1"/>
                </a:solidFill>
              </a:rPr>
              <a:t>NULL</a:t>
            </a:r>
            <a:endParaRPr lang="zh-CN" altLang="en-US" b="1" dirty="0">
              <a:solidFill>
                <a:schemeClr val="bg1"/>
              </a:solidFill>
            </a:endParaRPr>
          </a:p>
        </p:txBody>
      </p:sp>
      <p:sp>
        <p:nvSpPr>
          <p:cNvPr id="8" name="椭圆 7"/>
          <p:cNvSpPr/>
          <p:nvPr/>
        </p:nvSpPr>
        <p:spPr>
          <a:xfrm>
            <a:off x="5428747" y="2498590"/>
            <a:ext cx="1757318" cy="7327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a:solidFill>
                  <a:schemeClr val="bg1"/>
                </a:solidFill>
              </a:rPr>
              <a:t>结果为空</a:t>
            </a:r>
            <a:r>
              <a:rPr lang="en-US" altLang="zh-CN" b="1" dirty="0">
                <a:solidFill>
                  <a:schemeClr val="bg1"/>
                </a:solidFill>
              </a:rPr>
              <a:t>string</a:t>
            </a:r>
            <a:endParaRPr lang="zh-CN" altLang="en-US" b="1" dirty="0">
              <a:solidFill>
                <a:schemeClr val="bg1"/>
              </a:solidFill>
            </a:endParaRPr>
          </a:p>
        </p:txBody>
      </p:sp>
      <p:sp>
        <p:nvSpPr>
          <p:cNvPr id="3" name="右箭头 2"/>
          <p:cNvSpPr/>
          <p:nvPr/>
        </p:nvSpPr>
        <p:spPr>
          <a:xfrm>
            <a:off x="4308395" y="2752375"/>
            <a:ext cx="852616" cy="28054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9" name="右箭头 8"/>
          <p:cNvSpPr/>
          <p:nvPr/>
        </p:nvSpPr>
        <p:spPr>
          <a:xfrm>
            <a:off x="4308395" y="3884599"/>
            <a:ext cx="852616" cy="28054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4" name="文本框 3"/>
          <p:cNvSpPr txBox="1"/>
          <p:nvPr/>
        </p:nvSpPr>
        <p:spPr>
          <a:xfrm>
            <a:off x="7272562" y="3032920"/>
            <a:ext cx="1784940" cy="830997"/>
          </a:xfrm>
          <a:prstGeom prst="rect">
            <a:avLst/>
          </a:prstGeom>
          <a:noFill/>
        </p:spPr>
        <p:txBody>
          <a:bodyPr wrap="square" rtlCol="0">
            <a:spAutoFit/>
          </a:bodyPr>
          <a:lstStyle/>
          <a:p>
            <a:r>
              <a:rPr kumimoji="1" lang="en-US" altLang="zh-CN" sz="2400" dirty="0" smtClean="0">
                <a:solidFill>
                  <a:srgbClr val="FFFFFF"/>
                </a:solidFill>
                <a:latin typeface="微软雅黑" panose="020B0503020204020204" charset="-122"/>
                <a:ea typeface="微软雅黑" panose="020B0503020204020204" charset="-122"/>
                <a:cs typeface="微软雅黑" panose="020B0503020204020204" charset="-122"/>
              </a:rPr>
              <a:t>A</a:t>
            </a:r>
            <a:r>
              <a:rPr kumimoji="1" lang="zh-CN" altLang="en-US" sz="2400" dirty="0" smtClean="0">
                <a:solidFill>
                  <a:srgbClr val="FFFFFF"/>
                </a:solidFill>
                <a:latin typeface="微软雅黑" panose="020B0503020204020204" charset="-122"/>
                <a:ea typeface="微软雅黑" panose="020B0503020204020204" charset="-122"/>
                <a:cs typeface="微软雅黑" panose="020B0503020204020204" charset="-122"/>
              </a:rPr>
              <a:t>与</a:t>
            </a:r>
            <a:r>
              <a:rPr kumimoji="1" lang="en-US" altLang="zh-CN" sz="2400" dirty="0" smtClean="0">
                <a:solidFill>
                  <a:srgbClr val="FFFFFF"/>
                </a:solidFill>
                <a:latin typeface="微软雅黑" panose="020B0503020204020204" charset="-122"/>
                <a:ea typeface="微软雅黑" panose="020B0503020204020204" charset="-122"/>
                <a:cs typeface="微软雅黑" panose="020B0503020204020204" charset="-122"/>
              </a:rPr>
              <a:t>B</a:t>
            </a:r>
            <a:r>
              <a:rPr kumimoji="1" lang="zh-CN" altLang="en-US" sz="2400" dirty="0" smtClean="0">
                <a:solidFill>
                  <a:srgbClr val="FFFFFF"/>
                </a:solidFill>
                <a:latin typeface="微软雅黑" panose="020B0503020204020204" charset="-122"/>
                <a:ea typeface="微软雅黑" panose="020B0503020204020204" charset="-122"/>
                <a:cs typeface="微软雅黑" panose="020B0503020204020204" charset="-122"/>
              </a:rPr>
              <a:t>的协议正好相反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
                                            <p:txEl>
                                              <p:pRg st="1" end="1"/>
                                            </p:txEl>
                                          </p:spTgt>
                                        </p:tgtEl>
                                        <p:attrNameLst>
                                          <p:attrName>style.visibility</p:attrName>
                                        </p:attrNameLst>
                                      </p:cBhvr>
                                      <p:to>
                                        <p:strVal val="visible"/>
                                      </p:to>
                                    </p:set>
                                    <p:animEffect transition="in" filter="fade">
                                      <p:cBhvr>
                                        <p:cTn id="10" dur="500"/>
                                        <p:tgtEl>
                                          <p:spTgt spid="3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xEl>
                                              <p:pRg st="2" end="2"/>
                                            </p:txEl>
                                          </p:spTgt>
                                        </p:tgtEl>
                                        <p:attrNameLst>
                                          <p:attrName>style.visibility</p:attrName>
                                        </p:attrNameLst>
                                      </p:cBhvr>
                                      <p:to>
                                        <p:strVal val="visible"/>
                                      </p:to>
                                    </p:set>
                                    <p:animEffect transition="in" filter="fade">
                                      <p:cBhvr>
                                        <p:cTn id="15" dur="500"/>
                                        <p:tgtEl>
                                          <p:spTgt spid="3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ppt_x"/>
                                          </p:val>
                                        </p:tav>
                                        <p:tav tm="100000">
                                          <p:val>
                                            <p:strVal val="#ppt_x"/>
                                          </p:val>
                                        </p:tav>
                                      </p:tavLst>
                                    </p:anim>
                                    <p:anim calcmode="lin" valueType="num">
                                      <p:cBhvr additive="base">
                                        <p:cTn id="3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1">
                                            <p:txEl>
                                              <p:pRg st="6" end="6"/>
                                            </p:txEl>
                                          </p:spTgt>
                                        </p:tgtEl>
                                        <p:attrNameLst>
                                          <p:attrName>style.visibility</p:attrName>
                                        </p:attrNameLst>
                                      </p:cBhvr>
                                      <p:to>
                                        <p:strVal val="visible"/>
                                      </p:to>
                                    </p:set>
                                    <p:animEffect transition="in" filter="fade">
                                      <p:cBhvr>
                                        <p:cTn id="40" dur="500"/>
                                        <p:tgtEl>
                                          <p:spTgt spid="31">
                                            <p:txEl>
                                              <p:pRg st="6" end="6"/>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1">
                                            <p:txEl>
                                              <p:pRg st="7" end="7"/>
                                            </p:txEl>
                                          </p:spTgt>
                                        </p:tgtEl>
                                        <p:attrNameLst>
                                          <p:attrName>style.visibility</p:attrName>
                                        </p:attrNameLst>
                                      </p:cBhvr>
                                      <p:to>
                                        <p:strVal val="visible"/>
                                      </p:to>
                                    </p:set>
                                    <p:animEffect transition="in" filter="fade">
                                      <p:cBhvr>
                                        <p:cTn id="43" dur="500"/>
                                        <p:tgtEl>
                                          <p:spTgt spid="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P spid="8" grpId="0" animBg="1"/>
      <p:bldP spid="3" grpId="0" animBg="1"/>
      <p:bldP spid="9" grpId="0" animBg="1"/>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1826141" cy="584775"/>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七擒孟获</a:t>
            </a:r>
            <a:endPar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31" name="文本框 14"/>
          <p:cNvSpPr txBox="1"/>
          <p:nvPr/>
        </p:nvSpPr>
        <p:spPr>
          <a:xfrm>
            <a:off x="657987" y="1041847"/>
            <a:ext cx="7916169" cy="3600986"/>
          </a:xfrm>
          <a:prstGeom prst="rect">
            <a:avLst/>
          </a:prstGeom>
          <a:noFill/>
        </p:spPr>
        <p:txBody>
          <a:bodyPr wrap="square" rtlCol="0">
            <a:spAutoFit/>
          </a:bodyPr>
          <a:lstStyle/>
          <a:p>
            <a:pPr>
              <a:lnSpc>
                <a:spcPct val="150000"/>
              </a:lnSpc>
              <a:buFont typeface="Wingdings" panose="05000000000000000000" pitchFamily="2" charset="2"/>
              <a:buChar char="Ø"/>
            </a:pPr>
            <a:r>
              <a:rPr kumimoji="1" lang="en-US" altLang="zh-CN" sz="2400" b="1" dirty="0" smtClean="0">
                <a:solidFill>
                  <a:srgbClr val="FFFFFF"/>
                </a:solidFill>
                <a:latin typeface="微软雅黑" panose="020B0503020204020204" charset="-122"/>
                <a:ea typeface="微软雅黑" panose="020B0503020204020204" charset="-122"/>
                <a:cs typeface="微软雅黑" panose="020B0503020204020204" charset="-122"/>
              </a:rPr>
              <a:t>Round 5</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B</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业务反馈部分客户业务逻辑崩溃</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a:lnSpc>
                <a:spcPct val="150000"/>
              </a:lnSpc>
              <a:buFont typeface="Wingdings" panose="05000000000000000000" pitchFamily="2" charset="2"/>
              <a:buChar char="Ø"/>
            </a:pPr>
            <a:r>
              <a:rPr kumimoji="1" lang="zh-CN" altLang="en-US" sz="2400" b="1" dirty="0" smtClean="0">
                <a:solidFill>
                  <a:srgbClr val="FFFFFF"/>
                </a:solidFill>
                <a:latin typeface="微软雅黑" panose="020B0503020204020204" charset="-122"/>
                <a:ea typeface="微软雅黑" panose="020B0503020204020204" charset="-122"/>
                <a:cs typeface="微软雅黑" panose="020B0503020204020204" charset="-122"/>
              </a:rPr>
              <a:t>原因</a:t>
            </a: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dirty="0">
                <a:solidFill>
                  <a:srgbClr val="FFFFFF"/>
                </a:solidFill>
                <a:latin typeface="微软雅黑" panose="020B0503020204020204" charset="-122"/>
                <a:ea typeface="微软雅黑" panose="020B0503020204020204" charset="-122"/>
                <a:cs typeface="微软雅黑" panose="020B0503020204020204" charset="-122"/>
              </a:rPr>
              <a:t>新</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的</a:t>
            </a:r>
            <a:r>
              <a:rPr kumimoji="1" lang="en-US" altLang="zh-CN" sz="2000" dirty="0" err="1" smtClean="0">
                <a:solidFill>
                  <a:srgbClr val="FFFFFF"/>
                </a:solidFill>
                <a:latin typeface="微软雅黑" panose="020B0503020204020204" charset="-122"/>
                <a:ea typeface="微软雅黑" panose="020B0503020204020204" charset="-122"/>
                <a:cs typeface="微软雅黑" panose="020B0503020204020204" charset="-122"/>
              </a:rPr>
              <a:t>json</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结果，有个字段现在是</a:t>
            </a:r>
            <a:r>
              <a:rPr kumimoji="1" lang="en-US" altLang="zh-CN" sz="2000" dirty="0" err="1" smtClean="0">
                <a:solidFill>
                  <a:srgbClr val="FFFFFF"/>
                </a:solidFill>
                <a:latin typeface="微软雅黑" panose="020B0503020204020204" charset="-122"/>
                <a:ea typeface="微软雅黑" panose="020B0503020204020204" charset="-122"/>
                <a:cs typeface="微软雅黑" panose="020B0503020204020204" charset="-122"/>
              </a:rPr>
              <a:t>int</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型数据，之前是数字字符串，导致用户自己写的</a:t>
            </a:r>
            <a:r>
              <a:rPr kumimoji="1" lang="en-US" altLang="zh-CN" sz="2000" dirty="0" err="1" smtClean="0">
                <a:solidFill>
                  <a:srgbClr val="FFFFFF"/>
                </a:solidFill>
                <a:latin typeface="微软雅黑" panose="020B0503020204020204" charset="-122"/>
                <a:ea typeface="微软雅黑" panose="020B0503020204020204" charset="-122"/>
                <a:cs typeface="微软雅黑" panose="020B0503020204020204" charset="-122"/>
              </a:rPr>
              <a:t>json</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解析协议崩溃</a:t>
            </a:r>
            <a:endParaRPr kumimoji="1" lang="en-US" altLang="zh-CN" sz="2000" dirty="0" smtClean="0">
              <a:solidFill>
                <a:srgbClr val="FF0000"/>
              </a:solidFill>
              <a:latin typeface="微软雅黑" panose="020B0503020204020204" charset="-122"/>
              <a:ea typeface="微软雅黑" panose="020B0503020204020204" charset="-122"/>
              <a:cs typeface="微软雅黑" panose="020B0503020204020204" charset="-122"/>
            </a:endParaRPr>
          </a:p>
          <a:p>
            <a:pPr>
              <a:lnSpc>
                <a:spcPct val="150000"/>
              </a:lnSpc>
              <a:buFont typeface="Wingdings" panose="05000000000000000000" pitchFamily="2" charset="2"/>
              <a:buChar char="Ø"/>
            </a:pPr>
            <a:r>
              <a:rPr kumimoji="1" lang="zh-CN" altLang="en-US" sz="2400" b="1" dirty="0">
                <a:solidFill>
                  <a:srgbClr val="FFFFFF"/>
                </a:solidFill>
                <a:latin typeface="微软雅黑" panose="020B0503020204020204" charset="-122"/>
                <a:ea typeface="微软雅黑" panose="020B0503020204020204" charset="-122"/>
                <a:cs typeface="微软雅黑" panose="020B0503020204020204" charset="-122"/>
              </a:rPr>
              <a:t>解决</a:t>
            </a: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之前定的协议不能更改，只能把识别结果格式改了重新上线</a:t>
            </a: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
                                            <p:txEl>
                                              <p:pRg st="1" end="1"/>
                                            </p:txEl>
                                          </p:spTgt>
                                        </p:tgtEl>
                                        <p:attrNameLst>
                                          <p:attrName>style.visibility</p:attrName>
                                        </p:attrNameLst>
                                      </p:cBhvr>
                                      <p:to>
                                        <p:strVal val="visible"/>
                                      </p:to>
                                    </p:set>
                                    <p:animEffect transition="in" filter="fade">
                                      <p:cBhvr>
                                        <p:cTn id="10" dur="500"/>
                                        <p:tgtEl>
                                          <p:spTgt spid="3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xEl>
                                              <p:pRg st="2" end="2"/>
                                            </p:txEl>
                                          </p:spTgt>
                                        </p:tgtEl>
                                        <p:attrNameLst>
                                          <p:attrName>style.visibility</p:attrName>
                                        </p:attrNameLst>
                                      </p:cBhvr>
                                      <p:to>
                                        <p:strVal val="visible"/>
                                      </p:to>
                                    </p:set>
                                    <p:animEffect transition="in" filter="fade">
                                      <p:cBhvr>
                                        <p:cTn id="15" dur="500"/>
                                        <p:tgtEl>
                                          <p:spTgt spid="31">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xEl>
                                              <p:pRg st="3" end="3"/>
                                            </p:txEl>
                                          </p:spTgt>
                                        </p:tgtEl>
                                        <p:attrNameLst>
                                          <p:attrName>style.visibility</p:attrName>
                                        </p:attrNameLst>
                                      </p:cBhvr>
                                      <p:to>
                                        <p:strVal val="visible"/>
                                      </p:to>
                                    </p:set>
                                    <p:animEffect transition="in" filter="fade">
                                      <p:cBhvr>
                                        <p:cTn id="18" dur="500"/>
                                        <p:tgtEl>
                                          <p:spTgt spid="3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xEl>
                                              <p:pRg st="4" end="4"/>
                                            </p:txEl>
                                          </p:spTgt>
                                        </p:tgtEl>
                                        <p:attrNameLst>
                                          <p:attrName>style.visibility</p:attrName>
                                        </p:attrNameLst>
                                      </p:cBhvr>
                                      <p:to>
                                        <p:strVal val="visible"/>
                                      </p:to>
                                    </p:set>
                                    <p:animEffect transition="in" filter="fade">
                                      <p:cBhvr>
                                        <p:cTn id="23" dur="500"/>
                                        <p:tgtEl>
                                          <p:spTgt spid="31">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xEl>
                                              <p:pRg st="5" end="5"/>
                                            </p:txEl>
                                          </p:spTgt>
                                        </p:tgtEl>
                                        <p:attrNameLst>
                                          <p:attrName>style.visibility</p:attrName>
                                        </p:attrNameLst>
                                      </p:cBhvr>
                                      <p:to>
                                        <p:strVal val="visible"/>
                                      </p:to>
                                    </p:set>
                                    <p:animEffect transition="in" filter="fade">
                                      <p:cBhvr>
                                        <p:cTn id="26" dur="500"/>
                                        <p:tgtEl>
                                          <p:spTgt spid="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1826141" cy="584775"/>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七擒孟获</a:t>
            </a:r>
            <a:endPar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31" name="文本框 14"/>
          <p:cNvSpPr txBox="1"/>
          <p:nvPr/>
        </p:nvSpPr>
        <p:spPr>
          <a:xfrm>
            <a:off x="657987" y="1041847"/>
            <a:ext cx="7916169" cy="3600986"/>
          </a:xfrm>
          <a:prstGeom prst="rect">
            <a:avLst/>
          </a:prstGeom>
          <a:noFill/>
        </p:spPr>
        <p:txBody>
          <a:bodyPr wrap="square" rtlCol="0">
            <a:spAutoFit/>
          </a:bodyPr>
          <a:lstStyle/>
          <a:p>
            <a:pPr>
              <a:lnSpc>
                <a:spcPct val="150000"/>
              </a:lnSpc>
              <a:buFont typeface="Wingdings" panose="05000000000000000000" pitchFamily="2" charset="2"/>
              <a:buChar char="Ø"/>
            </a:pPr>
            <a:r>
              <a:rPr kumimoji="1" lang="en-US" altLang="zh-CN" sz="2400" b="1" dirty="0" smtClean="0">
                <a:solidFill>
                  <a:srgbClr val="FFFFFF"/>
                </a:solidFill>
                <a:latin typeface="微软雅黑" panose="020B0503020204020204" charset="-122"/>
                <a:ea typeface="微软雅黑" panose="020B0503020204020204" charset="-122"/>
                <a:cs typeface="微软雅黑" panose="020B0503020204020204" charset="-122"/>
              </a:rPr>
              <a:t>Round 6</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B</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业务反馈业务逻辑还有异常</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a:lnSpc>
                <a:spcPct val="150000"/>
              </a:lnSpc>
              <a:buFont typeface="Wingdings" panose="05000000000000000000" pitchFamily="2" charset="2"/>
              <a:buChar char="Ø"/>
            </a:pPr>
            <a:r>
              <a:rPr kumimoji="1" lang="zh-CN" altLang="en-US" sz="2400" b="1" dirty="0" smtClean="0">
                <a:solidFill>
                  <a:srgbClr val="FFFFFF"/>
                </a:solidFill>
                <a:latin typeface="微软雅黑" panose="020B0503020204020204" charset="-122"/>
                <a:ea typeface="微软雅黑" panose="020B0503020204020204" charset="-122"/>
                <a:cs typeface="微软雅黑" panose="020B0503020204020204" charset="-122"/>
              </a:rPr>
              <a:t>原因</a:t>
            </a: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老版本为了对齐云端和本地的</a:t>
            </a:r>
            <a:r>
              <a:rPr kumimoji="1" lang="en-US" altLang="zh-CN" sz="2000" dirty="0" err="1" smtClean="0">
                <a:solidFill>
                  <a:srgbClr val="FFFFFF"/>
                </a:solidFill>
                <a:latin typeface="微软雅黑" panose="020B0503020204020204" charset="-122"/>
                <a:ea typeface="微软雅黑" panose="020B0503020204020204" charset="-122"/>
                <a:cs typeface="微软雅黑" panose="020B0503020204020204" charset="-122"/>
              </a:rPr>
              <a:t>vad</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端点信息，业务逻辑做了一些强处理；新版本</a:t>
            </a:r>
            <a:r>
              <a:rPr kumimoji="1" lang="en-US" altLang="zh-CN" sz="2000" dirty="0" err="1" smtClean="0">
                <a:solidFill>
                  <a:srgbClr val="FFFFFF"/>
                </a:solidFill>
                <a:latin typeface="微软雅黑" panose="020B0503020204020204" charset="-122"/>
                <a:ea typeface="微软雅黑" panose="020B0503020204020204" charset="-122"/>
                <a:cs typeface="微软雅黑" panose="020B0503020204020204" charset="-122"/>
              </a:rPr>
              <a:t>vad</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效果更好，导致原先的对齐逻辑不再适用</a:t>
            </a:r>
            <a:endParaRPr kumimoji="1" lang="en-US" altLang="zh-CN" sz="2000" dirty="0" smtClean="0">
              <a:solidFill>
                <a:srgbClr val="FF0000"/>
              </a:solidFill>
              <a:latin typeface="微软雅黑" panose="020B0503020204020204" charset="-122"/>
              <a:ea typeface="微软雅黑" panose="020B0503020204020204" charset="-122"/>
              <a:cs typeface="微软雅黑" panose="020B0503020204020204" charset="-122"/>
            </a:endParaRPr>
          </a:p>
          <a:p>
            <a:pPr>
              <a:lnSpc>
                <a:spcPct val="150000"/>
              </a:lnSpc>
              <a:buFont typeface="Wingdings" panose="05000000000000000000" pitchFamily="2" charset="2"/>
              <a:buChar char="Ø"/>
            </a:pPr>
            <a:r>
              <a:rPr kumimoji="1" lang="zh-CN" altLang="en-US" sz="2400" b="1" dirty="0">
                <a:solidFill>
                  <a:srgbClr val="FFFFFF"/>
                </a:solidFill>
                <a:latin typeface="微软雅黑" panose="020B0503020204020204" charset="-122"/>
                <a:ea typeface="微软雅黑" panose="020B0503020204020204" charset="-122"/>
                <a:cs typeface="微软雅黑" panose="020B0503020204020204" charset="-122"/>
              </a:rPr>
              <a:t>解决</a:t>
            </a: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交付版本回退至老服务，现存版本切换至新服务</a:t>
            </a: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
                                            <p:txEl>
                                              <p:pRg st="1" end="1"/>
                                            </p:txEl>
                                          </p:spTgt>
                                        </p:tgtEl>
                                        <p:attrNameLst>
                                          <p:attrName>style.visibility</p:attrName>
                                        </p:attrNameLst>
                                      </p:cBhvr>
                                      <p:to>
                                        <p:strVal val="visible"/>
                                      </p:to>
                                    </p:set>
                                    <p:animEffect transition="in" filter="fade">
                                      <p:cBhvr>
                                        <p:cTn id="10" dur="500"/>
                                        <p:tgtEl>
                                          <p:spTgt spid="3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xEl>
                                              <p:pRg st="2" end="2"/>
                                            </p:txEl>
                                          </p:spTgt>
                                        </p:tgtEl>
                                        <p:attrNameLst>
                                          <p:attrName>style.visibility</p:attrName>
                                        </p:attrNameLst>
                                      </p:cBhvr>
                                      <p:to>
                                        <p:strVal val="visible"/>
                                      </p:to>
                                    </p:set>
                                    <p:animEffect transition="in" filter="fade">
                                      <p:cBhvr>
                                        <p:cTn id="15" dur="500"/>
                                        <p:tgtEl>
                                          <p:spTgt spid="31">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xEl>
                                              <p:pRg st="3" end="3"/>
                                            </p:txEl>
                                          </p:spTgt>
                                        </p:tgtEl>
                                        <p:attrNameLst>
                                          <p:attrName>style.visibility</p:attrName>
                                        </p:attrNameLst>
                                      </p:cBhvr>
                                      <p:to>
                                        <p:strVal val="visible"/>
                                      </p:to>
                                    </p:set>
                                    <p:animEffect transition="in" filter="fade">
                                      <p:cBhvr>
                                        <p:cTn id="18" dur="500"/>
                                        <p:tgtEl>
                                          <p:spTgt spid="3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xEl>
                                              <p:pRg st="4" end="4"/>
                                            </p:txEl>
                                          </p:spTgt>
                                        </p:tgtEl>
                                        <p:attrNameLst>
                                          <p:attrName>style.visibility</p:attrName>
                                        </p:attrNameLst>
                                      </p:cBhvr>
                                      <p:to>
                                        <p:strVal val="visible"/>
                                      </p:to>
                                    </p:set>
                                    <p:animEffect transition="in" filter="fade">
                                      <p:cBhvr>
                                        <p:cTn id="23" dur="500"/>
                                        <p:tgtEl>
                                          <p:spTgt spid="31">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xEl>
                                              <p:pRg st="5" end="5"/>
                                            </p:txEl>
                                          </p:spTgt>
                                        </p:tgtEl>
                                        <p:attrNameLst>
                                          <p:attrName>style.visibility</p:attrName>
                                        </p:attrNameLst>
                                      </p:cBhvr>
                                      <p:to>
                                        <p:strVal val="visible"/>
                                      </p:to>
                                    </p:set>
                                    <p:animEffect transition="in" filter="fade">
                                      <p:cBhvr>
                                        <p:cTn id="26" dur="500"/>
                                        <p:tgtEl>
                                          <p:spTgt spid="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1826141" cy="584775"/>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七擒孟获</a:t>
            </a:r>
            <a:endPar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31" name="文本框 14"/>
          <p:cNvSpPr txBox="1"/>
          <p:nvPr/>
        </p:nvSpPr>
        <p:spPr>
          <a:xfrm>
            <a:off x="657987" y="1041847"/>
            <a:ext cx="7916169" cy="3508653"/>
          </a:xfrm>
          <a:prstGeom prst="rect">
            <a:avLst/>
          </a:prstGeom>
          <a:noFill/>
        </p:spPr>
        <p:txBody>
          <a:bodyPr wrap="square" rtlCol="0">
            <a:spAutoFit/>
          </a:bodyPr>
          <a:lstStyle/>
          <a:p>
            <a:pPr>
              <a:lnSpc>
                <a:spcPct val="150000"/>
              </a:lnSpc>
              <a:buFont typeface="Wingdings" panose="05000000000000000000" pitchFamily="2" charset="2"/>
              <a:buChar char="Ø"/>
            </a:pPr>
            <a:r>
              <a:rPr kumimoji="1" lang="en-US" altLang="zh-CN" sz="2400" b="1" dirty="0" smtClean="0">
                <a:solidFill>
                  <a:srgbClr val="FFFFFF"/>
                </a:solidFill>
                <a:latin typeface="微软雅黑" panose="020B0503020204020204" charset="-122"/>
                <a:ea typeface="微软雅黑" panose="020B0503020204020204" charset="-122"/>
                <a:cs typeface="微软雅黑" panose="020B0503020204020204" charset="-122"/>
              </a:rPr>
              <a:t>Round 7</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5s</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a:t>
            </a: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7s</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集群存在严重的逻辑和协议不一致</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a:lnSpc>
                <a:spcPct val="150000"/>
              </a:lnSpc>
              <a:buFont typeface="Wingdings" panose="05000000000000000000" pitchFamily="2" charset="2"/>
              <a:buChar char="Ø"/>
            </a:pPr>
            <a:r>
              <a:rPr kumimoji="1" lang="zh-CN" altLang="en-US" sz="2400" b="1" dirty="0" smtClean="0">
                <a:solidFill>
                  <a:srgbClr val="FFFFFF"/>
                </a:solidFill>
                <a:latin typeface="微软雅黑" panose="020B0503020204020204" charset="-122"/>
                <a:ea typeface="微软雅黑" panose="020B0503020204020204" charset="-122"/>
                <a:cs typeface="微软雅黑" panose="020B0503020204020204" charset="-122"/>
              </a:rPr>
              <a:t>解决</a:t>
            </a: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在智国院长的怒斥下，从头到尾彻底的梳理了一遍引擎所有的功能逻辑和协议，并和业务进行了充分讨论并</a:t>
            </a:r>
            <a:r>
              <a:rPr kumimoji="1" lang="zh-CN" altLang="en-US" sz="2000" dirty="0" smtClean="0">
                <a:solidFill>
                  <a:srgbClr val="FF0000"/>
                </a:solidFill>
                <a:latin typeface="微软雅黑" panose="020B0503020204020204" charset="-122"/>
                <a:ea typeface="微软雅黑" panose="020B0503020204020204" charset="-122"/>
                <a:cs typeface="微软雅黑" panose="020B0503020204020204" charset="-122"/>
              </a:rPr>
              <a:t>制定相关标准</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，按照统一的标准发布新版本，进行上线。服务拆分了集群，继续保留各业务必要的集群，并引入了</a:t>
            </a:r>
            <a:r>
              <a:rPr kumimoji="1" lang="zh-CN" altLang="en-US" sz="2000" dirty="0" smtClean="0">
                <a:solidFill>
                  <a:srgbClr val="FF0000"/>
                </a:solidFill>
                <a:latin typeface="微软雅黑" panose="020B0503020204020204" charset="-122"/>
                <a:ea typeface="微软雅黑" panose="020B0503020204020204" charset="-122"/>
                <a:cs typeface="微软雅黑" panose="020B0503020204020204" charset="-122"/>
              </a:rPr>
              <a:t>灰度环境机制</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a:t>
            </a: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
                                            <p:txEl>
                                              <p:pRg st="1" end="1"/>
                                            </p:txEl>
                                          </p:spTgt>
                                        </p:tgtEl>
                                        <p:attrNameLst>
                                          <p:attrName>style.visibility</p:attrName>
                                        </p:attrNameLst>
                                      </p:cBhvr>
                                      <p:to>
                                        <p:strVal val="visible"/>
                                      </p:to>
                                    </p:set>
                                    <p:animEffect transition="in" filter="fade">
                                      <p:cBhvr>
                                        <p:cTn id="10" dur="500"/>
                                        <p:tgtEl>
                                          <p:spTgt spid="3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xEl>
                                              <p:pRg st="2" end="2"/>
                                            </p:txEl>
                                          </p:spTgt>
                                        </p:tgtEl>
                                        <p:attrNameLst>
                                          <p:attrName>style.visibility</p:attrName>
                                        </p:attrNameLst>
                                      </p:cBhvr>
                                      <p:to>
                                        <p:strVal val="visible"/>
                                      </p:to>
                                    </p:set>
                                    <p:animEffect transition="in" filter="fade">
                                      <p:cBhvr>
                                        <p:cTn id="15" dur="500"/>
                                        <p:tgtEl>
                                          <p:spTgt spid="31">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xEl>
                                              <p:pRg st="3" end="3"/>
                                            </p:txEl>
                                          </p:spTgt>
                                        </p:tgtEl>
                                        <p:attrNameLst>
                                          <p:attrName>style.visibility</p:attrName>
                                        </p:attrNameLst>
                                      </p:cBhvr>
                                      <p:to>
                                        <p:strVal val="visible"/>
                                      </p:to>
                                    </p:set>
                                    <p:animEffect transition="in" filter="fade">
                                      <p:cBhvr>
                                        <p:cTn id="18" dur="500"/>
                                        <p:tgtEl>
                                          <p:spTgt spid="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3467616" cy="584775"/>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什么叫做“建议”</a:t>
            </a:r>
            <a:endPar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31" name="文本框 14"/>
          <p:cNvSpPr txBox="1"/>
          <p:nvPr/>
        </p:nvSpPr>
        <p:spPr>
          <a:xfrm>
            <a:off x="657987" y="1041847"/>
            <a:ext cx="7916169" cy="1569660"/>
          </a:xfrm>
          <a:prstGeom prst="rect">
            <a:avLst/>
          </a:prstGeom>
          <a:noFill/>
        </p:spPr>
        <p:txBody>
          <a:bodyPr wrap="square" rtlCol="0">
            <a:spAutoFit/>
          </a:bodyPr>
          <a:lstStyle/>
          <a:p>
            <a:pPr>
              <a:lnSpc>
                <a:spcPct val="150000"/>
              </a:lnSpc>
              <a:buFont typeface="Wingdings" panose="05000000000000000000" pitchFamily="2" charset="2"/>
              <a:buChar char="Ø"/>
            </a:pPr>
            <a:r>
              <a:rPr kumimoji="1" lang="zh-CN" altLang="en-US" sz="2400" b="1" dirty="0" smtClean="0">
                <a:solidFill>
                  <a:srgbClr val="FFFFFF"/>
                </a:solidFill>
                <a:latin typeface="微软雅黑" panose="020B0503020204020204" charset="-122"/>
                <a:ea typeface="微软雅黑" panose="020B0503020204020204" charset="-122"/>
                <a:cs typeface="微软雅黑" panose="020B0503020204020204" charset="-122"/>
              </a:rPr>
              <a:t>背景</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2018</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年</a:t>
            </a: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11</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月的某个周五晚上</a:t>
            </a: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7</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点，电视集群挂了，全网服务异常，所有电视厂商的语音功能都无法使用</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3"/>
          <a:stretch>
            <a:fillRect/>
          </a:stretch>
        </p:blipFill>
        <p:spPr>
          <a:xfrm>
            <a:off x="2892261" y="2611507"/>
            <a:ext cx="3447619" cy="1933333"/>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605020" y="1074862"/>
            <a:ext cx="5109091" cy="3046988"/>
          </a:xfrm>
          <a:prstGeom prst="rect">
            <a:avLst/>
          </a:prstGeom>
          <a:noFill/>
        </p:spPr>
        <p:txBody>
          <a:bodyPr wrap="none" rtlCol="0">
            <a:spAutoFit/>
          </a:bodyPr>
          <a:lstStyle/>
          <a:p>
            <a:pPr>
              <a:lnSpc>
                <a:spcPct val="150000"/>
              </a:lnSpc>
            </a:pPr>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一：经常被忽视的配置项</a:t>
            </a:r>
            <a:endParaRPr kumimoji="1" lang="en-US" altLang="zh-CN" sz="3200" dirty="0" smtClean="0">
              <a:solidFill>
                <a:srgbClr val="FFFFFF"/>
              </a:solidFill>
              <a:latin typeface="微软雅黑" panose="020B0503020204020204" charset="-122"/>
              <a:ea typeface="微软雅黑" panose="020B0503020204020204" charset="-122"/>
              <a:cs typeface="微软雅黑" panose="020B0503020204020204" charset="-122"/>
            </a:endParaRPr>
          </a:p>
          <a:p>
            <a:pPr>
              <a:lnSpc>
                <a:spcPct val="150000"/>
              </a:lnSpc>
            </a:pPr>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二：</a:t>
            </a:r>
            <a:r>
              <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rPr>
              <a:t>口口</a:t>
            </a:r>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相传的协议与功规</a:t>
            </a:r>
            <a:endParaRPr kumimoji="1" lang="en-US" altLang="zh-CN" sz="3200" dirty="0" smtClean="0">
              <a:solidFill>
                <a:srgbClr val="FFFFFF"/>
              </a:solidFill>
              <a:latin typeface="微软雅黑" panose="020B0503020204020204" charset="-122"/>
              <a:ea typeface="微软雅黑" panose="020B0503020204020204" charset="-122"/>
              <a:cs typeface="微软雅黑" panose="020B0503020204020204" charset="-122"/>
            </a:endParaRPr>
          </a:p>
          <a:p>
            <a:pPr>
              <a:lnSpc>
                <a:spcPct val="150000"/>
              </a:lnSpc>
            </a:pPr>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三：</a:t>
            </a:r>
            <a:r>
              <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rPr>
              <a:t>未</a:t>
            </a:r>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加审视的简单代码</a:t>
            </a:r>
            <a:endParaRPr kumimoji="1" lang="en-US" altLang="zh-CN" sz="3200" dirty="0" smtClean="0">
              <a:solidFill>
                <a:srgbClr val="FFFFFF"/>
              </a:solidFill>
              <a:latin typeface="微软雅黑" panose="020B0503020204020204" charset="-122"/>
              <a:ea typeface="微软雅黑" panose="020B0503020204020204" charset="-122"/>
              <a:cs typeface="微软雅黑" panose="020B0503020204020204" charset="-122"/>
            </a:endParaRPr>
          </a:p>
          <a:p>
            <a:pPr>
              <a:lnSpc>
                <a:spcPct val="150000"/>
              </a:lnSpc>
            </a:pPr>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四：有毒的中间文件</a:t>
            </a:r>
          </a:p>
        </p:txBody>
      </p:sp>
      <p:cxnSp>
        <p:nvCxnSpPr>
          <p:cNvPr id="8" name="直线连接符 7"/>
          <p:cNvCxnSpPr/>
          <p:nvPr/>
        </p:nvCxnSpPr>
        <p:spPr>
          <a:xfrm>
            <a:off x="792344" y="1829254"/>
            <a:ext cx="1315914" cy="0"/>
          </a:xfrm>
          <a:prstGeom prst="line">
            <a:avLst/>
          </a:prstGeom>
          <a:ln w="2857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9" name="直线连接符 8"/>
          <p:cNvCxnSpPr/>
          <p:nvPr/>
        </p:nvCxnSpPr>
        <p:spPr>
          <a:xfrm>
            <a:off x="850604" y="3414610"/>
            <a:ext cx="1315914" cy="0"/>
          </a:xfrm>
          <a:prstGeom prst="line">
            <a:avLst/>
          </a:prstGeom>
          <a:ln w="28575"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897213" y="2013580"/>
            <a:ext cx="1126831" cy="584776"/>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目 录</a:t>
            </a:r>
          </a:p>
        </p:txBody>
      </p:sp>
      <p:sp>
        <p:nvSpPr>
          <p:cNvPr id="11" name="文本框 10"/>
          <p:cNvSpPr txBox="1"/>
          <p:nvPr/>
        </p:nvSpPr>
        <p:spPr>
          <a:xfrm>
            <a:off x="769040" y="2592654"/>
            <a:ext cx="1530788" cy="584776"/>
          </a:xfrm>
          <a:prstGeom prst="rect">
            <a:avLst/>
          </a:prstGeom>
          <a:noFill/>
        </p:spPr>
        <p:txBody>
          <a:bodyPr wrap="none" rtlCol="0">
            <a:spAutoFit/>
          </a:bodyPr>
          <a:lstStyle/>
          <a:p>
            <a:r>
              <a:rPr kumimoji="1" lang="en-US" altLang="zh-CN" sz="3200" dirty="0" smtClean="0">
                <a:solidFill>
                  <a:srgbClr val="FFFFFF"/>
                </a:solidFill>
                <a:latin typeface="Arial" panose="020B0604020202020204"/>
                <a:ea typeface="微软雅黑" panose="020B0503020204020204" charset="-122"/>
                <a:cs typeface="Arial" panose="020B0604020202020204"/>
              </a:rPr>
              <a:t>content</a:t>
            </a:r>
            <a:endParaRPr kumimoji="1" lang="zh-CN" altLang="en-US" sz="3200" dirty="0" smtClean="0">
              <a:solidFill>
                <a:srgbClr val="FFFFFF"/>
              </a:solidFill>
              <a:latin typeface="Arial" panose="020B0604020202020204"/>
              <a:ea typeface="微软雅黑" panose="020B0503020204020204" charset="-122"/>
              <a:cs typeface="Arial" panose="020B0604020202020204"/>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3467616" cy="584775"/>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什么叫做“建议”</a:t>
            </a:r>
            <a:endPar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31" name="文本框 14"/>
          <p:cNvSpPr txBox="1"/>
          <p:nvPr/>
        </p:nvSpPr>
        <p:spPr>
          <a:xfrm>
            <a:off x="657987" y="1041847"/>
            <a:ext cx="7916169" cy="646331"/>
          </a:xfrm>
          <a:prstGeom prst="rect">
            <a:avLst/>
          </a:prstGeom>
          <a:noFill/>
        </p:spPr>
        <p:txBody>
          <a:bodyPr wrap="square" rtlCol="0">
            <a:spAutoFit/>
          </a:bodyPr>
          <a:lstStyle/>
          <a:p>
            <a:pPr>
              <a:lnSpc>
                <a:spcPct val="150000"/>
              </a:lnSpc>
              <a:buFont typeface="Wingdings" panose="05000000000000000000" pitchFamily="2" charset="2"/>
              <a:buChar char="Ø"/>
            </a:pPr>
            <a:r>
              <a:rPr kumimoji="1" lang="zh-CN" altLang="en-US" sz="2400" b="1" dirty="0" smtClean="0">
                <a:solidFill>
                  <a:srgbClr val="FFFFFF"/>
                </a:solidFill>
                <a:latin typeface="微软雅黑" panose="020B0503020204020204" charset="-122"/>
                <a:ea typeface="微软雅黑" panose="020B0503020204020204" charset="-122"/>
                <a:cs typeface="微软雅黑" panose="020B0503020204020204" charset="-122"/>
              </a:rPr>
              <a:t>原因</a:t>
            </a:r>
          </a:p>
        </p:txBody>
      </p:sp>
      <p:sp>
        <p:nvSpPr>
          <p:cNvPr id="8" name="直角上箭头 7"/>
          <p:cNvSpPr/>
          <p:nvPr/>
        </p:nvSpPr>
        <p:spPr>
          <a:xfrm flipH="1" flipV="1">
            <a:off x="2580468" y="1835414"/>
            <a:ext cx="2549746" cy="559074"/>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10" name="圆角矩形 9"/>
          <p:cNvSpPr/>
          <p:nvPr/>
        </p:nvSpPr>
        <p:spPr>
          <a:xfrm>
            <a:off x="7435032" y="2394488"/>
            <a:ext cx="1050290" cy="116237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t>切换到</a:t>
            </a:r>
            <a:r>
              <a:rPr lang="en-US" altLang="zh-CN" dirty="0"/>
              <a:t>open5s</a:t>
            </a:r>
            <a:r>
              <a:rPr lang="zh-CN" altLang="en-US" dirty="0"/>
              <a:t>集群兜底</a:t>
            </a:r>
          </a:p>
        </p:txBody>
      </p:sp>
      <p:sp>
        <p:nvSpPr>
          <p:cNvPr id="12" name="L 形 11"/>
          <p:cNvSpPr/>
          <p:nvPr/>
        </p:nvSpPr>
        <p:spPr>
          <a:xfrm flipH="1" flipV="1">
            <a:off x="5130213" y="1835412"/>
            <a:ext cx="275093" cy="559076"/>
          </a:xfrm>
          <a:prstGeom prst="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9" name="圆角矩形 8"/>
          <p:cNvSpPr/>
          <p:nvPr/>
        </p:nvSpPr>
        <p:spPr>
          <a:xfrm>
            <a:off x="2251234" y="2394487"/>
            <a:ext cx="945396" cy="117787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r>
              <a:rPr lang="zh-CN" altLang="en-US" sz="1200" dirty="0"/>
              <a:t>引擎构建耗时较大，且构建失败</a:t>
            </a:r>
          </a:p>
        </p:txBody>
      </p:sp>
      <p:sp>
        <p:nvSpPr>
          <p:cNvPr id="11" name="圆角矩形 10"/>
          <p:cNvSpPr/>
          <p:nvPr/>
        </p:nvSpPr>
        <p:spPr>
          <a:xfrm>
            <a:off x="3556997" y="2394488"/>
            <a:ext cx="945396" cy="117787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r>
              <a:rPr lang="zh-CN" altLang="en-US" sz="1200" dirty="0"/>
              <a:t>服务判定此路异常</a:t>
            </a:r>
          </a:p>
        </p:txBody>
      </p:sp>
      <p:sp>
        <p:nvSpPr>
          <p:cNvPr id="13" name="圆角矩形 12"/>
          <p:cNvSpPr/>
          <p:nvPr/>
        </p:nvSpPr>
        <p:spPr>
          <a:xfrm>
            <a:off x="4862760" y="2394488"/>
            <a:ext cx="945396" cy="117787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r>
              <a:rPr lang="zh-CN" altLang="en-US" sz="1200" dirty="0"/>
              <a:t>换一路接着构建</a:t>
            </a:r>
          </a:p>
        </p:txBody>
      </p:sp>
      <p:sp>
        <p:nvSpPr>
          <p:cNvPr id="14" name="圆角矩形 13"/>
          <p:cNvSpPr/>
          <p:nvPr/>
        </p:nvSpPr>
        <p:spPr>
          <a:xfrm>
            <a:off x="942389" y="2394488"/>
            <a:ext cx="945396" cy="117787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r>
              <a:rPr lang="zh-CN" altLang="en-US" sz="1200" dirty="0"/>
              <a:t>某个用户上传超大热词文件，且尾部热词异常</a:t>
            </a:r>
          </a:p>
        </p:txBody>
      </p:sp>
      <p:sp>
        <p:nvSpPr>
          <p:cNvPr id="15" name="圆角矩形 14"/>
          <p:cNvSpPr/>
          <p:nvPr/>
        </p:nvSpPr>
        <p:spPr>
          <a:xfrm>
            <a:off x="6168523" y="2394488"/>
            <a:ext cx="945396" cy="117787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r>
              <a:rPr lang="zh-CN" altLang="en-US" sz="1200" dirty="0"/>
              <a:t>电视全网服务器陷入热词构建</a:t>
            </a:r>
          </a:p>
        </p:txBody>
      </p:sp>
      <p:sp>
        <p:nvSpPr>
          <p:cNvPr id="3" name="右箭头 2"/>
          <p:cNvSpPr/>
          <p:nvPr/>
        </p:nvSpPr>
        <p:spPr>
          <a:xfrm>
            <a:off x="1922619" y="2863311"/>
            <a:ext cx="290698" cy="22472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16" name="右箭头 15"/>
          <p:cNvSpPr/>
          <p:nvPr/>
        </p:nvSpPr>
        <p:spPr>
          <a:xfrm>
            <a:off x="3235981" y="2863311"/>
            <a:ext cx="290698" cy="22472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17" name="右箭头 16"/>
          <p:cNvSpPr/>
          <p:nvPr/>
        </p:nvSpPr>
        <p:spPr>
          <a:xfrm>
            <a:off x="4542777" y="2863311"/>
            <a:ext cx="290698" cy="22472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18" name="右箭头 17"/>
          <p:cNvSpPr/>
          <p:nvPr/>
        </p:nvSpPr>
        <p:spPr>
          <a:xfrm>
            <a:off x="5847410" y="2863311"/>
            <a:ext cx="290698" cy="22472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03576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9" grpId="0" animBg="1"/>
      <p:bldP spid="11" grpId="0" animBg="1"/>
      <p:bldP spid="13" grpId="0" animBg="1"/>
      <p:bldP spid="14" grpId="0" animBg="1"/>
      <p:bldP spid="15" grpId="0" animBg="1"/>
      <p:bldP spid="3" grpId="0" animBg="1"/>
      <p:bldP spid="16" grpId="0" animBg="1"/>
      <p:bldP spid="17" grpId="0"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3467616" cy="584775"/>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什么叫做“建议”</a:t>
            </a:r>
            <a:endPar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31" name="文本框 14"/>
          <p:cNvSpPr txBox="1"/>
          <p:nvPr/>
        </p:nvSpPr>
        <p:spPr>
          <a:xfrm>
            <a:off x="657987" y="1041847"/>
            <a:ext cx="7916169" cy="1846659"/>
          </a:xfrm>
          <a:prstGeom prst="rect">
            <a:avLst/>
          </a:prstGeom>
          <a:noFill/>
        </p:spPr>
        <p:txBody>
          <a:bodyPr wrap="square" rtlCol="0">
            <a:spAutoFit/>
          </a:bodyPr>
          <a:lstStyle/>
          <a:p>
            <a:pPr>
              <a:lnSpc>
                <a:spcPct val="150000"/>
              </a:lnSpc>
              <a:buFont typeface="Wingdings" panose="05000000000000000000" pitchFamily="2" charset="2"/>
              <a:buChar char="Ø"/>
            </a:pPr>
            <a:r>
              <a:rPr kumimoji="1" lang="zh-CN" altLang="en-US" sz="2400" b="1" dirty="0">
                <a:solidFill>
                  <a:srgbClr val="FFFFFF"/>
                </a:solidFill>
                <a:latin typeface="微软雅黑" panose="020B0503020204020204" charset="-122"/>
                <a:ea typeface="微软雅黑" panose="020B0503020204020204" charset="-122"/>
                <a:cs typeface="微软雅黑" panose="020B0503020204020204" charset="-122"/>
              </a:rPr>
              <a:t>原因</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为啥切换到</a:t>
            </a: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open5s</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集群没问题，电视集群会产生问题呢？</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2">
              <a:lnSpc>
                <a:spcPct val="150000"/>
              </a:lnSpc>
              <a:buFont typeface="Wingdings" panose="05000000000000000000" pitchFamily="2" charset="2"/>
              <a:buChar char="Ø"/>
            </a:pPr>
            <a:r>
              <a:rPr kumimoji="1" lang="zh-CN" altLang="en-US" sz="1600" dirty="0" smtClean="0">
                <a:solidFill>
                  <a:srgbClr val="FFFFFF"/>
                </a:solidFill>
                <a:latin typeface="微软雅黑" panose="020B0503020204020204" charset="-122"/>
                <a:ea typeface="微软雅黑" panose="020B0503020204020204" charset="-122"/>
                <a:cs typeface="微软雅黑" panose="020B0503020204020204" charset="-122"/>
              </a:rPr>
              <a:t>一、电视服务未对构建失败做保护</a:t>
            </a:r>
            <a:endParaRPr kumimoji="1" lang="en-US" altLang="zh-CN" sz="1600" dirty="0" smtClean="0">
              <a:solidFill>
                <a:srgbClr val="FFFFFF"/>
              </a:solidFill>
              <a:latin typeface="微软雅黑" panose="020B0503020204020204" charset="-122"/>
              <a:ea typeface="微软雅黑" panose="020B0503020204020204" charset="-122"/>
              <a:cs typeface="微软雅黑" panose="020B0503020204020204" charset="-122"/>
            </a:endParaRPr>
          </a:p>
          <a:p>
            <a:pPr lvl="2">
              <a:lnSpc>
                <a:spcPct val="150000"/>
              </a:lnSpc>
              <a:buFont typeface="Wingdings" panose="05000000000000000000" pitchFamily="2" charset="2"/>
              <a:buChar char="Ø"/>
            </a:pPr>
            <a:r>
              <a:rPr kumimoji="1" lang="zh-CN" altLang="en-US" sz="1600" dirty="0" smtClean="0">
                <a:solidFill>
                  <a:srgbClr val="FFFFFF"/>
                </a:solidFill>
                <a:latin typeface="微软雅黑" panose="020B0503020204020204" charset="-122"/>
                <a:ea typeface="微软雅黑" panose="020B0503020204020204" charset="-122"/>
                <a:cs typeface="微软雅黑" panose="020B0503020204020204" charset="-122"/>
              </a:rPr>
              <a:t>二、引擎对外建议热词数在</a:t>
            </a:r>
            <a:r>
              <a:rPr kumimoji="1" lang="en-US" altLang="zh-CN" sz="1600" dirty="0" smtClean="0">
                <a:solidFill>
                  <a:srgbClr val="FFFFFF"/>
                </a:solidFill>
                <a:latin typeface="微软雅黑" panose="020B0503020204020204" charset="-122"/>
                <a:ea typeface="微软雅黑" panose="020B0503020204020204" charset="-122"/>
                <a:cs typeface="微软雅黑" panose="020B0503020204020204" charset="-122"/>
              </a:rPr>
              <a:t>2000</a:t>
            </a:r>
            <a:r>
              <a:rPr kumimoji="1" lang="zh-CN" altLang="en-US" sz="1600" dirty="0" smtClean="0">
                <a:solidFill>
                  <a:srgbClr val="FFFFFF"/>
                </a:solidFill>
                <a:latin typeface="微软雅黑" panose="020B0503020204020204" charset="-122"/>
                <a:ea typeface="微软雅黑" panose="020B0503020204020204" charset="-122"/>
                <a:cs typeface="微软雅黑" panose="020B0503020204020204" charset="-122"/>
              </a:rPr>
              <a:t>以内，电视服务开发团队说不知道</a:t>
            </a:r>
            <a:endParaRPr kumimoji="1" lang="en-US" altLang="zh-CN" sz="1600" dirty="0" smtClean="0">
              <a:solidFill>
                <a:srgbClr val="FFFFFF"/>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
                                            <p:txEl>
                                              <p:pRg st="1" end="1"/>
                                            </p:txEl>
                                          </p:spTgt>
                                        </p:tgtEl>
                                        <p:attrNameLst>
                                          <p:attrName>style.visibility</p:attrName>
                                        </p:attrNameLst>
                                      </p:cBhvr>
                                      <p:to>
                                        <p:strVal val="visible"/>
                                      </p:to>
                                    </p:set>
                                    <p:animEffect transition="in" filter="fade">
                                      <p:cBhvr>
                                        <p:cTn id="10" dur="500"/>
                                        <p:tgtEl>
                                          <p:spTgt spid="3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xEl>
                                              <p:pRg st="2" end="2"/>
                                            </p:txEl>
                                          </p:spTgt>
                                        </p:tgtEl>
                                        <p:attrNameLst>
                                          <p:attrName>style.visibility</p:attrName>
                                        </p:attrNameLst>
                                      </p:cBhvr>
                                      <p:to>
                                        <p:strVal val="visible"/>
                                      </p:to>
                                    </p:set>
                                    <p:animEffect transition="in" filter="fade">
                                      <p:cBhvr>
                                        <p:cTn id="15" dur="500"/>
                                        <p:tgtEl>
                                          <p:spTgt spid="31">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xEl>
                                              <p:pRg st="3" end="3"/>
                                            </p:txEl>
                                          </p:spTgt>
                                        </p:tgtEl>
                                        <p:attrNameLst>
                                          <p:attrName>style.visibility</p:attrName>
                                        </p:attrNameLst>
                                      </p:cBhvr>
                                      <p:to>
                                        <p:strVal val="visible"/>
                                      </p:to>
                                    </p:set>
                                    <p:animEffect transition="in" filter="fade">
                                      <p:cBhvr>
                                        <p:cTn id="18" dur="500"/>
                                        <p:tgtEl>
                                          <p:spTgt spid="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3467616" cy="584775"/>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什么叫做“建议”</a:t>
            </a:r>
            <a:endPar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31" name="文本框 14"/>
          <p:cNvSpPr txBox="1"/>
          <p:nvPr/>
        </p:nvSpPr>
        <p:spPr>
          <a:xfrm>
            <a:off x="657987" y="1041847"/>
            <a:ext cx="7916169" cy="923330"/>
          </a:xfrm>
          <a:prstGeom prst="rect">
            <a:avLst/>
          </a:prstGeom>
          <a:noFill/>
        </p:spPr>
        <p:txBody>
          <a:bodyPr wrap="square" rtlCol="0">
            <a:spAutoFit/>
          </a:bodyPr>
          <a:lstStyle/>
          <a:p>
            <a:pPr>
              <a:lnSpc>
                <a:spcPct val="150000"/>
              </a:lnSpc>
              <a:buFont typeface="Wingdings" panose="05000000000000000000" pitchFamily="2" charset="2"/>
              <a:buChar char="Ø"/>
            </a:pP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责任界定会</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endParaRPr kumimoji="1" lang="en-US" altLang="zh-CN" sz="1600" dirty="0" smtClean="0">
              <a:solidFill>
                <a:srgbClr val="FFFFFF"/>
              </a:solidFill>
              <a:latin typeface="微软雅黑" panose="020B0503020204020204" charset="-122"/>
              <a:ea typeface="微软雅黑" panose="020B0503020204020204" charset="-122"/>
              <a:cs typeface="微软雅黑" panose="020B0503020204020204" charset="-122"/>
            </a:endParaRPr>
          </a:p>
        </p:txBody>
      </p:sp>
      <p:pic>
        <p:nvPicPr>
          <p:cNvPr id="4" name="图片 3" descr="Comp_8023525731.jpg"/>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5223" y="1826166"/>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椭圆形标注 4"/>
          <p:cNvSpPr/>
          <p:nvPr/>
        </p:nvSpPr>
        <p:spPr>
          <a:xfrm>
            <a:off x="287283" y="1963487"/>
            <a:ext cx="2312024" cy="1081080"/>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smtClean="0"/>
              <a:t>我们建议热词数控制在</a:t>
            </a:r>
            <a:r>
              <a:rPr lang="en-US" altLang="zh-CN" b="1" dirty="0" smtClean="0"/>
              <a:t>2000</a:t>
            </a:r>
            <a:r>
              <a:rPr lang="zh-CN" altLang="en-US" b="1" dirty="0" smtClean="0"/>
              <a:t>以内</a:t>
            </a:r>
            <a:endParaRPr lang="zh-CN" altLang="en-US" b="1" dirty="0"/>
          </a:p>
        </p:txBody>
      </p:sp>
      <p:sp>
        <p:nvSpPr>
          <p:cNvPr id="7" name="椭圆形标注 6"/>
          <p:cNvSpPr/>
          <p:nvPr/>
        </p:nvSpPr>
        <p:spPr>
          <a:xfrm>
            <a:off x="6721911" y="1681775"/>
            <a:ext cx="1852245" cy="654877"/>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smtClean="0"/>
              <a:t>我们不知道</a:t>
            </a:r>
            <a:endParaRPr lang="zh-CN" altLang="en-US" b="1" dirty="0"/>
          </a:p>
        </p:txBody>
      </p:sp>
      <p:sp>
        <p:nvSpPr>
          <p:cNvPr id="8" name="椭圆形标注 7"/>
          <p:cNvSpPr/>
          <p:nvPr/>
        </p:nvSpPr>
        <p:spPr>
          <a:xfrm>
            <a:off x="6757055" y="2561506"/>
            <a:ext cx="1852245" cy="878633"/>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smtClean="0"/>
              <a:t>引擎没通知我们</a:t>
            </a:r>
            <a:endParaRPr lang="zh-CN" altLang="en-US" b="1" dirty="0"/>
          </a:p>
        </p:txBody>
      </p:sp>
      <p:sp>
        <p:nvSpPr>
          <p:cNvPr id="9" name="椭圆形标注 8"/>
          <p:cNvSpPr/>
          <p:nvPr/>
        </p:nvSpPr>
        <p:spPr>
          <a:xfrm>
            <a:off x="6757055" y="3805033"/>
            <a:ext cx="1852245" cy="878633"/>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smtClean="0"/>
              <a:t>责任在引擎</a:t>
            </a:r>
            <a:endParaRPr lang="zh-CN" altLang="en-US" b="1" dirty="0"/>
          </a:p>
        </p:txBody>
      </p:sp>
      <p:sp>
        <p:nvSpPr>
          <p:cNvPr id="10" name="椭圆形标注 9"/>
          <p:cNvSpPr/>
          <p:nvPr/>
        </p:nvSpPr>
        <p:spPr>
          <a:xfrm>
            <a:off x="457200" y="3805032"/>
            <a:ext cx="1852245" cy="878633"/>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smtClean="0"/>
              <a:t>。。。</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P spid="8" grpId="0" bldLvl="0" animBg="1"/>
      <p:bldP spid="9" grpId="0" bldLvl="0" animBg="1"/>
      <p:bldP spid="10"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omp_8023525731.jpg"/>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5223" y="1815887"/>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457200" y="374270"/>
            <a:ext cx="3467616" cy="584775"/>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什么叫做“建议”</a:t>
            </a:r>
            <a:endPar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31" name="文本框 14"/>
          <p:cNvSpPr txBox="1"/>
          <p:nvPr/>
        </p:nvSpPr>
        <p:spPr>
          <a:xfrm>
            <a:off x="657987" y="1041847"/>
            <a:ext cx="7916169" cy="499624"/>
          </a:xfrm>
          <a:prstGeom prst="rect">
            <a:avLst/>
          </a:prstGeom>
          <a:noFill/>
        </p:spPr>
        <p:txBody>
          <a:bodyPr wrap="square" rtlCol="0">
            <a:spAutoFit/>
          </a:bodyPr>
          <a:lstStyle/>
          <a:p>
            <a:pPr>
              <a:lnSpc>
                <a:spcPct val="150000"/>
              </a:lnSpc>
              <a:buFont typeface="Wingdings" panose="05000000000000000000" pitchFamily="2" charset="2"/>
              <a:buChar char="Ø"/>
            </a:pPr>
            <a:r>
              <a:rPr kumimoji="1" lang="zh-CN" altLang="en-US" sz="2000" dirty="0">
                <a:solidFill>
                  <a:srgbClr val="FFFFFF"/>
                </a:solidFill>
                <a:latin typeface="微软雅黑" panose="020B0503020204020204" charset="-122"/>
                <a:ea typeface="微软雅黑" panose="020B0503020204020204" charset="-122"/>
                <a:cs typeface="微软雅黑" panose="020B0503020204020204" charset="-122"/>
              </a:rPr>
              <a:t>责任界定</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会</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5" name="椭圆形标注 4"/>
          <p:cNvSpPr/>
          <p:nvPr/>
        </p:nvSpPr>
        <p:spPr>
          <a:xfrm>
            <a:off x="304855" y="2068798"/>
            <a:ext cx="2353104" cy="2104982"/>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smtClean="0"/>
              <a:t>我们找到了发你的历史邮件，写明了热词功能建议热词个数不超过</a:t>
            </a:r>
            <a:r>
              <a:rPr lang="en-US" altLang="zh-CN" b="1" dirty="0" smtClean="0"/>
              <a:t>2000</a:t>
            </a:r>
            <a:endParaRPr lang="zh-CN" altLang="en-US" b="1" dirty="0"/>
          </a:p>
        </p:txBody>
      </p:sp>
      <p:sp>
        <p:nvSpPr>
          <p:cNvPr id="9" name="椭圆形标注 8"/>
          <p:cNvSpPr/>
          <p:nvPr/>
        </p:nvSpPr>
        <p:spPr>
          <a:xfrm>
            <a:off x="6582487" y="2483554"/>
            <a:ext cx="1914247" cy="1275469"/>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smtClean="0"/>
              <a:t>引擎同学解释一下什么叫建议</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9"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3467616" cy="584775"/>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什么叫做“建议”</a:t>
            </a:r>
            <a:endPar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31" name="文本框 14"/>
          <p:cNvSpPr txBox="1"/>
          <p:nvPr/>
        </p:nvSpPr>
        <p:spPr>
          <a:xfrm>
            <a:off x="657987" y="1041847"/>
            <a:ext cx="7916169" cy="1568450"/>
          </a:xfrm>
          <a:prstGeom prst="rect">
            <a:avLst/>
          </a:prstGeom>
          <a:noFill/>
        </p:spPr>
        <p:txBody>
          <a:bodyPr wrap="square" rtlCol="0">
            <a:spAutoFit/>
          </a:bodyPr>
          <a:lstStyle/>
          <a:p>
            <a:pPr>
              <a:lnSpc>
                <a:spcPct val="150000"/>
              </a:lnSpc>
              <a:buFont typeface="Wingdings" panose="05000000000000000000" pitchFamily="2" charset="2"/>
              <a:buChar char="Ø"/>
            </a:pPr>
            <a:r>
              <a:rPr kumimoji="1" lang="zh-CN" altLang="en-US" sz="2400" b="1" dirty="0">
                <a:solidFill>
                  <a:srgbClr val="FFFFFF"/>
                </a:solidFill>
                <a:latin typeface="微软雅黑" panose="020B0503020204020204" charset="-122"/>
                <a:ea typeface="微软雅黑" panose="020B0503020204020204" charset="-122"/>
                <a:cs typeface="微软雅黑" panose="020B0503020204020204" charset="-122"/>
              </a:rPr>
              <a:t>解决</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引擎针对每个模块编写</a:t>
            </a:r>
            <a:r>
              <a:rPr kumimoji="1" lang="zh-CN" altLang="en-US" sz="2000" b="1" dirty="0" smtClean="0">
                <a:solidFill>
                  <a:srgbClr val="FF0000"/>
                </a:solidFill>
                <a:latin typeface="微软雅黑" panose="020B0503020204020204" charset="-122"/>
                <a:ea typeface="微软雅黑" panose="020B0503020204020204" charset="-122"/>
                <a:cs typeface="微软雅黑" panose="020B0503020204020204" charset="-122"/>
              </a:rPr>
              <a:t>功能规格</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，每个业务集成的时候，都应该按照功能规格来集成</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1" end="1"/>
                                            </p:txEl>
                                          </p:spTgt>
                                        </p:tgtEl>
                                        <p:attrNameLst>
                                          <p:attrName>style.visibility</p:attrName>
                                        </p:attrNameLst>
                                      </p:cBhvr>
                                      <p:to>
                                        <p:strVal val="visible"/>
                                      </p:to>
                                    </p:set>
                                    <p:animEffect transition="in" filter="fade">
                                      <p:cBhvr>
                                        <p:cTn id="7" dur="500"/>
                                        <p:tgtEl>
                                          <p:spTgt spid="3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1005403" cy="584775"/>
          </a:xfrm>
          <a:prstGeom prst="rect">
            <a:avLst/>
          </a:prstGeom>
          <a:noFill/>
        </p:spPr>
        <p:txBody>
          <a:bodyPr wrap="none" rtlCol="0">
            <a:spAutoFit/>
          </a:bodyPr>
          <a:lstStyle/>
          <a:p>
            <a:r>
              <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rPr>
              <a:t>总结</a:t>
            </a:r>
          </a:p>
        </p:txBody>
      </p:sp>
      <p:graphicFrame>
        <p:nvGraphicFramePr>
          <p:cNvPr id="2" name="图示 1"/>
          <p:cNvGraphicFramePr/>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3491661" cy="584775"/>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给研究同学的</a:t>
            </a:r>
            <a:r>
              <a:rPr kumimoji="1" lang="en-US" altLang="zh-CN" sz="3200" dirty="0" smtClean="0">
                <a:solidFill>
                  <a:srgbClr val="FFFFFF"/>
                </a:solidFill>
                <a:latin typeface="微软雅黑" panose="020B0503020204020204" charset="-122"/>
                <a:ea typeface="微软雅黑" panose="020B0503020204020204" charset="-122"/>
                <a:cs typeface="微软雅黑" panose="020B0503020204020204" charset="-122"/>
              </a:rPr>
              <a:t>TIPS</a:t>
            </a:r>
            <a:endPar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31" name="文本框 14"/>
          <p:cNvSpPr txBox="1"/>
          <p:nvPr/>
        </p:nvSpPr>
        <p:spPr>
          <a:xfrm>
            <a:off x="657987" y="1041847"/>
            <a:ext cx="7916169" cy="2123658"/>
          </a:xfrm>
          <a:prstGeom prst="rect">
            <a:avLst/>
          </a:prstGeom>
          <a:noFill/>
        </p:spPr>
        <p:txBody>
          <a:bodyPr wrap="square" rtlCol="0">
            <a:spAutoFit/>
          </a:bodyPr>
          <a:lstStyle/>
          <a:p>
            <a:pPr>
              <a:lnSpc>
                <a:spcPct val="150000"/>
              </a:lnSpc>
              <a:buFont typeface="Wingdings" panose="05000000000000000000" pitchFamily="2" charset="2"/>
              <a:buChar char="Ø"/>
            </a:pPr>
            <a:r>
              <a:rPr kumimoji="1" lang="zh-CN" altLang="en-US" sz="2400" b="1" dirty="0" smtClean="0">
                <a:solidFill>
                  <a:srgbClr val="FFFFFF"/>
                </a:solidFill>
                <a:latin typeface="微软雅黑" panose="020B0503020204020204" charset="-122"/>
                <a:ea typeface="微软雅黑" panose="020B0503020204020204" charset="-122"/>
                <a:cs typeface="微软雅黑" panose="020B0503020204020204" charset="-122"/>
              </a:rPr>
              <a:t>版本管理</a:t>
            </a:r>
            <a:endParaRPr kumimoji="1" lang="en-US" altLang="zh-CN" sz="2400" b="1"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b="1" dirty="0" smtClean="0">
                <a:solidFill>
                  <a:srgbClr val="FFFFFF"/>
                </a:solidFill>
                <a:latin typeface="微软雅黑" panose="020B0503020204020204" charset="-122"/>
                <a:ea typeface="微软雅黑" panose="020B0503020204020204" charset="-122"/>
                <a:cs typeface="微软雅黑" panose="020B0503020204020204" charset="-122"/>
              </a:rPr>
              <a:t>训练代码规范化管理</a:t>
            </a:r>
            <a:endParaRPr kumimoji="1" lang="en-US" altLang="zh-CN" sz="2000" b="1" dirty="0" smtClean="0">
              <a:solidFill>
                <a:srgbClr val="FFFFFF"/>
              </a:solidFill>
              <a:latin typeface="微软雅黑" panose="020B0503020204020204" charset="-122"/>
              <a:ea typeface="微软雅黑" panose="020B0503020204020204" charset="-122"/>
              <a:cs typeface="微软雅黑" panose="020B0503020204020204" charset="-122"/>
            </a:endParaRPr>
          </a:p>
          <a:p>
            <a:pPr>
              <a:lnSpc>
                <a:spcPct val="150000"/>
              </a:lnSpc>
              <a:buFont typeface="Wingdings" panose="05000000000000000000" pitchFamily="2" charset="2"/>
              <a:buChar char="Ø"/>
            </a:pPr>
            <a:r>
              <a:rPr kumimoji="1" lang="zh-CN" altLang="en-US" sz="2400" b="1" dirty="0" smtClean="0">
                <a:solidFill>
                  <a:srgbClr val="FFFFFF"/>
                </a:solidFill>
                <a:latin typeface="微软雅黑" panose="020B0503020204020204" charset="-122"/>
                <a:ea typeface="微软雅黑" panose="020B0503020204020204" charset="-122"/>
                <a:cs typeface="微软雅黑" panose="020B0503020204020204" charset="-122"/>
              </a:rPr>
              <a:t>功能规格</a:t>
            </a: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b="1" dirty="0" smtClean="0">
                <a:solidFill>
                  <a:srgbClr val="FFFFFF"/>
                </a:solidFill>
                <a:latin typeface="微软雅黑" panose="020B0503020204020204" charset="-122"/>
                <a:ea typeface="微软雅黑" panose="020B0503020204020204" charset="-122"/>
                <a:cs typeface="微软雅黑" panose="020B0503020204020204" charset="-122"/>
              </a:rPr>
              <a:t>定点化功规</a:t>
            </a:r>
            <a:endParaRPr kumimoji="1" lang="en-US" altLang="zh-CN" sz="2400" b="1" dirty="0" smtClean="0">
              <a:solidFill>
                <a:srgbClr val="FFFFFF"/>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0889823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909769" y="2279362"/>
            <a:ext cx="4698722" cy="584775"/>
          </a:xfrm>
          <a:prstGeom prst="rect">
            <a:avLst/>
          </a:prstGeom>
          <a:noFill/>
        </p:spPr>
        <p:txBody>
          <a:bodyPr wrap="none" rtlCol="0">
            <a:spAutoFit/>
          </a:bodyPr>
          <a:lstStyle/>
          <a:p>
            <a:pPr algn="ctr"/>
            <a:r>
              <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rPr>
              <a:t>三</a:t>
            </a:r>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a:t>
            </a:r>
            <a:r>
              <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rPr>
              <a:t>未</a:t>
            </a:r>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加审视的</a:t>
            </a:r>
            <a:r>
              <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rPr>
              <a:t>简单代码</a:t>
            </a:r>
            <a:endPar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1005403" cy="584775"/>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思考</a:t>
            </a:r>
            <a:endPar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4" name="文本框 14"/>
          <p:cNvSpPr txBox="1"/>
          <p:nvPr/>
        </p:nvSpPr>
        <p:spPr>
          <a:xfrm>
            <a:off x="784987" y="2290889"/>
            <a:ext cx="7916169" cy="553998"/>
          </a:xfrm>
          <a:prstGeom prst="rect">
            <a:avLst/>
          </a:prstGeom>
          <a:noFill/>
        </p:spPr>
        <p:txBody>
          <a:bodyPr wrap="square" rtlCol="0">
            <a:spAutoFit/>
          </a:bodyPr>
          <a:lstStyle/>
          <a:p>
            <a:pPr algn="ctr">
              <a:lnSpc>
                <a:spcPct val="150000"/>
              </a:lnSpc>
            </a:pP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有多少线上问题，发生的根源是一行随手写下的</a:t>
            </a: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Bug</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1826141" cy="584775"/>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一念之差</a:t>
            </a:r>
            <a:endPar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31" name="文本框 14"/>
          <p:cNvSpPr txBox="1"/>
          <p:nvPr/>
        </p:nvSpPr>
        <p:spPr>
          <a:xfrm>
            <a:off x="657987" y="1041847"/>
            <a:ext cx="7916169" cy="2030095"/>
          </a:xfrm>
          <a:prstGeom prst="rect">
            <a:avLst/>
          </a:prstGeom>
          <a:noFill/>
        </p:spPr>
        <p:txBody>
          <a:bodyPr wrap="square" rtlCol="0">
            <a:spAutoFit/>
          </a:bodyPr>
          <a:lstStyle/>
          <a:p>
            <a:pPr>
              <a:lnSpc>
                <a:spcPct val="150000"/>
              </a:lnSpc>
              <a:buFont typeface="Wingdings" panose="05000000000000000000" pitchFamily="2" charset="2"/>
              <a:buChar char="Ø"/>
            </a:pPr>
            <a:r>
              <a:rPr kumimoji="1" lang="zh-CN" altLang="en-US" sz="2400" b="1" dirty="0" smtClean="0">
                <a:solidFill>
                  <a:srgbClr val="FFFFFF"/>
                </a:solidFill>
                <a:latin typeface="微软雅黑" panose="020B0503020204020204" charset="-122"/>
                <a:ea typeface="微软雅黑" panose="020B0503020204020204" charset="-122"/>
                <a:cs typeface="微软雅黑" panose="020B0503020204020204" charset="-122"/>
              </a:rPr>
              <a:t>背景</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2018</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年</a:t>
            </a: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10</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月份，某一天开放平台全服的服务异常，用户调用服务请求失败，紧急重新拉起，拉起后不久服务就再次陷入异常，就这样僵持了一天</a:t>
            </a: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909768" y="2279362"/>
            <a:ext cx="4698723" cy="584775"/>
          </a:xfrm>
          <a:prstGeom prst="rect">
            <a:avLst/>
          </a:prstGeom>
          <a:noFill/>
        </p:spPr>
        <p:txBody>
          <a:bodyPr wrap="none" rtlCol="0">
            <a:spAutoFit/>
          </a:bodyPr>
          <a:lstStyle/>
          <a:p>
            <a:pPr algn="ctr"/>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一、经常被忽视的配置项</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1826141" cy="584775"/>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一念之差</a:t>
            </a:r>
            <a:endPar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31" name="文本框 14"/>
          <p:cNvSpPr txBox="1"/>
          <p:nvPr/>
        </p:nvSpPr>
        <p:spPr>
          <a:xfrm>
            <a:off x="657987" y="1041847"/>
            <a:ext cx="7916169" cy="3415030"/>
          </a:xfrm>
          <a:prstGeom prst="rect">
            <a:avLst/>
          </a:prstGeom>
          <a:noFill/>
        </p:spPr>
        <p:txBody>
          <a:bodyPr wrap="square" rtlCol="0">
            <a:spAutoFit/>
          </a:bodyPr>
          <a:lstStyle/>
          <a:p>
            <a:pPr>
              <a:lnSpc>
                <a:spcPct val="150000"/>
              </a:lnSpc>
              <a:buFont typeface="Wingdings" panose="05000000000000000000" pitchFamily="2" charset="2"/>
              <a:buChar char="Ø"/>
            </a:pPr>
            <a:r>
              <a:rPr kumimoji="1" lang="zh-CN" altLang="en-US" sz="2400" dirty="0" smtClean="0">
                <a:solidFill>
                  <a:srgbClr val="FFFFFF"/>
                </a:solidFill>
                <a:latin typeface="微软雅黑" panose="020B0503020204020204" charset="-122"/>
                <a:ea typeface="微软雅黑" panose="020B0503020204020204" charset="-122"/>
                <a:cs typeface="微软雅黑" panose="020B0503020204020204" charset="-122"/>
              </a:rPr>
              <a:t>排查过程</a:t>
            </a:r>
            <a:endParaRPr kumimoji="1" lang="en-US" altLang="zh-CN" sz="24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引擎紧急排查代码，未发现异常</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版本进行了严格的测试</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是否云服务的同事做了引擎测试没有做过的操作？</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2">
              <a:lnSpc>
                <a:spcPct val="150000"/>
              </a:lnSpc>
              <a:buFont typeface="Wingdings" panose="05000000000000000000" pitchFamily="2" charset="2"/>
              <a:buChar char="Ø"/>
            </a:pP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服务有个临时扩容的操作</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2">
              <a:lnSpc>
                <a:spcPct val="150000"/>
              </a:lnSpc>
              <a:buFont typeface="Wingdings" panose="05000000000000000000" pitchFamily="2" charset="2"/>
              <a:buChar char="Ø"/>
            </a:pP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当开放平台服务压力较大的时候，每个节点会临时多申请</a:t>
            </a: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20</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路，然后在压力正常之后，再释放这</a:t>
            </a: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20</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路</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xEl>
                                              <p:pRg st="1" end="1"/>
                                            </p:txEl>
                                          </p:spTgt>
                                        </p:tgtEl>
                                        <p:attrNameLst>
                                          <p:attrName>style.visibility</p:attrName>
                                        </p:attrNameLst>
                                      </p:cBhvr>
                                      <p:to>
                                        <p:strVal val="visible"/>
                                      </p:to>
                                    </p:set>
                                    <p:animEffect transition="in" filter="fade">
                                      <p:cBhvr>
                                        <p:cTn id="12" dur="500"/>
                                        <p:tgtEl>
                                          <p:spTgt spid="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xEl>
                                              <p:pRg st="2" end="2"/>
                                            </p:txEl>
                                          </p:spTgt>
                                        </p:tgtEl>
                                        <p:attrNameLst>
                                          <p:attrName>style.visibility</p:attrName>
                                        </p:attrNameLst>
                                      </p:cBhvr>
                                      <p:to>
                                        <p:strVal val="visible"/>
                                      </p:to>
                                    </p:set>
                                    <p:animEffect transition="in" filter="fade">
                                      <p:cBhvr>
                                        <p:cTn id="17" dur="500"/>
                                        <p:tgtEl>
                                          <p:spTgt spid="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xEl>
                                              <p:pRg st="3" end="3"/>
                                            </p:txEl>
                                          </p:spTgt>
                                        </p:tgtEl>
                                        <p:attrNameLst>
                                          <p:attrName>style.visibility</p:attrName>
                                        </p:attrNameLst>
                                      </p:cBhvr>
                                      <p:to>
                                        <p:strVal val="visible"/>
                                      </p:to>
                                    </p:set>
                                    <p:animEffect transition="in" filter="fade">
                                      <p:cBhvr>
                                        <p:cTn id="22" dur="500"/>
                                        <p:tgtEl>
                                          <p:spTgt spid="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xEl>
                                              <p:pRg st="4" end="4"/>
                                            </p:txEl>
                                          </p:spTgt>
                                        </p:tgtEl>
                                        <p:attrNameLst>
                                          <p:attrName>style.visibility</p:attrName>
                                        </p:attrNameLst>
                                      </p:cBhvr>
                                      <p:to>
                                        <p:strVal val="visible"/>
                                      </p:to>
                                    </p:set>
                                    <p:animEffect transition="in" filter="fade">
                                      <p:cBhvr>
                                        <p:cTn id="27" dur="500"/>
                                        <p:tgtEl>
                                          <p:spTgt spid="31">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1">
                                            <p:txEl>
                                              <p:pRg st="5" end="5"/>
                                            </p:txEl>
                                          </p:spTgt>
                                        </p:tgtEl>
                                        <p:attrNameLst>
                                          <p:attrName>style.visibility</p:attrName>
                                        </p:attrNameLst>
                                      </p:cBhvr>
                                      <p:to>
                                        <p:strVal val="visible"/>
                                      </p:to>
                                    </p:set>
                                    <p:animEffect transition="in" filter="fade">
                                      <p:cBhvr>
                                        <p:cTn id="30" dur="500"/>
                                        <p:tgtEl>
                                          <p:spTgt spid="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1826141" cy="584775"/>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一念之差</a:t>
            </a:r>
            <a:endPar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31" name="文本框 14"/>
          <p:cNvSpPr txBox="1"/>
          <p:nvPr/>
        </p:nvSpPr>
        <p:spPr>
          <a:xfrm>
            <a:off x="657987" y="1041847"/>
            <a:ext cx="7916169" cy="1107996"/>
          </a:xfrm>
          <a:prstGeom prst="rect">
            <a:avLst/>
          </a:prstGeom>
          <a:noFill/>
        </p:spPr>
        <p:txBody>
          <a:bodyPr wrap="square" rtlCol="0">
            <a:spAutoFit/>
          </a:bodyPr>
          <a:lstStyle/>
          <a:p>
            <a:pPr>
              <a:lnSpc>
                <a:spcPct val="150000"/>
              </a:lnSpc>
              <a:buFont typeface="Wingdings" panose="05000000000000000000" pitchFamily="2" charset="2"/>
              <a:buChar char="Ø"/>
            </a:pPr>
            <a:r>
              <a:rPr kumimoji="1" lang="zh-CN" altLang="en-US" sz="2400" b="1" dirty="0">
                <a:solidFill>
                  <a:srgbClr val="FFFFFF"/>
                </a:solidFill>
                <a:latin typeface="微软雅黑" panose="020B0503020204020204" charset="-122"/>
                <a:ea typeface="微软雅黑" panose="020B0503020204020204" charset="-122"/>
                <a:cs typeface="微软雅黑" panose="020B0503020204020204" charset="-122"/>
              </a:rPr>
              <a:t>原因</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引擎紧急模拟验证，复现出了线上问题，然后排查引擎代码</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3"/>
          <a:stretch>
            <a:fillRect/>
          </a:stretch>
        </p:blipFill>
        <p:spPr>
          <a:xfrm>
            <a:off x="1436558" y="2149842"/>
            <a:ext cx="6204105" cy="28152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1826141" cy="584775"/>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一念之差</a:t>
            </a:r>
            <a:endPar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31" name="文本框 14"/>
          <p:cNvSpPr txBox="1"/>
          <p:nvPr/>
        </p:nvSpPr>
        <p:spPr>
          <a:xfrm>
            <a:off x="657987" y="1041847"/>
            <a:ext cx="7916169" cy="1107996"/>
          </a:xfrm>
          <a:prstGeom prst="rect">
            <a:avLst/>
          </a:prstGeom>
          <a:noFill/>
        </p:spPr>
        <p:txBody>
          <a:bodyPr wrap="square" rtlCol="0">
            <a:spAutoFit/>
          </a:bodyPr>
          <a:lstStyle/>
          <a:p>
            <a:pPr>
              <a:lnSpc>
                <a:spcPct val="150000"/>
              </a:lnSpc>
              <a:buFont typeface="Wingdings" panose="05000000000000000000" pitchFamily="2" charset="2"/>
              <a:buChar char="Ø"/>
            </a:pPr>
            <a:r>
              <a:rPr kumimoji="1" lang="zh-CN" altLang="en-US" sz="2400" b="1" dirty="0" smtClean="0">
                <a:solidFill>
                  <a:srgbClr val="FFFFFF"/>
                </a:solidFill>
                <a:latin typeface="微软雅黑" panose="020B0503020204020204" charset="-122"/>
                <a:ea typeface="微软雅黑" panose="020B0503020204020204" charset="-122"/>
                <a:cs typeface="微软雅黑" panose="020B0503020204020204" charset="-122"/>
              </a:rPr>
              <a:t>解决方法</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紧急修复，并模拟线上测试，无问题后重新上线</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2650084" cy="584775"/>
          </a:xfrm>
          <a:prstGeom prst="rect">
            <a:avLst/>
          </a:prstGeom>
          <a:noFill/>
        </p:spPr>
        <p:txBody>
          <a:bodyPr wrap="none" rtlCol="0">
            <a:spAutoFit/>
          </a:bodyPr>
          <a:lstStyle/>
          <a:p>
            <a:r>
              <a:rPr kumimoji="1" lang="en-US" altLang="zh-CN" sz="3200" dirty="0" smtClean="0">
                <a:solidFill>
                  <a:srgbClr val="FFFFFF"/>
                </a:solidFill>
                <a:latin typeface="微软雅黑" panose="020B0503020204020204" charset="-122"/>
                <a:ea typeface="微软雅黑" panose="020B0503020204020204" charset="-122"/>
                <a:cs typeface="微软雅黑" panose="020B0503020204020204" charset="-122"/>
              </a:rPr>
              <a:t>SOP</a:t>
            </a:r>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前的驻点</a:t>
            </a:r>
            <a:endPar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31" name="文本框 14"/>
          <p:cNvSpPr txBox="1"/>
          <p:nvPr/>
        </p:nvSpPr>
        <p:spPr>
          <a:xfrm>
            <a:off x="657987" y="1041847"/>
            <a:ext cx="7916169" cy="2031325"/>
          </a:xfrm>
          <a:prstGeom prst="rect">
            <a:avLst/>
          </a:prstGeom>
          <a:noFill/>
        </p:spPr>
        <p:txBody>
          <a:bodyPr wrap="square" rtlCol="0">
            <a:spAutoFit/>
          </a:bodyPr>
          <a:lstStyle/>
          <a:p>
            <a:pPr>
              <a:lnSpc>
                <a:spcPct val="150000"/>
              </a:lnSpc>
              <a:buFont typeface="Wingdings" panose="05000000000000000000" pitchFamily="2" charset="2"/>
              <a:buChar char="Ø"/>
            </a:pPr>
            <a:r>
              <a:rPr kumimoji="1" lang="zh-CN" altLang="en-US" sz="2400" b="1" dirty="0" smtClean="0">
                <a:solidFill>
                  <a:srgbClr val="FFFFFF"/>
                </a:solidFill>
                <a:latin typeface="微软雅黑" panose="020B0503020204020204" charset="-122"/>
                <a:ea typeface="微软雅黑" panose="020B0503020204020204" charset="-122"/>
                <a:cs typeface="微软雅黑" panose="020B0503020204020204" charset="-122"/>
              </a:rPr>
              <a:t>背景</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2017</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年</a:t>
            </a:r>
            <a:r>
              <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rPr>
              <a:t>8</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月份，大众项目临近量产阶段，在一次路试中发现</a:t>
            </a: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AI</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套件概率性崩溃。客户认为该问题会影响到整体系统的稳定，将其定为</a:t>
            </a: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S</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级严重</a:t>
            </a: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Bug</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，要求作为重要紧急问题去分析、重现和解决</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2650084" cy="584775"/>
          </a:xfrm>
          <a:prstGeom prst="rect">
            <a:avLst/>
          </a:prstGeom>
          <a:noFill/>
        </p:spPr>
        <p:txBody>
          <a:bodyPr wrap="none" rtlCol="0">
            <a:spAutoFit/>
          </a:bodyPr>
          <a:lstStyle/>
          <a:p>
            <a:r>
              <a:rPr kumimoji="1" lang="en-US" altLang="zh-CN" sz="3200" dirty="0">
                <a:solidFill>
                  <a:srgbClr val="FFFFFF"/>
                </a:solidFill>
                <a:latin typeface="微软雅黑" panose="020B0503020204020204" charset="-122"/>
                <a:ea typeface="微软雅黑" panose="020B0503020204020204" charset="-122"/>
                <a:cs typeface="微软雅黑" panose="020B0503020204020204" charset="-122"/>
              </a:rPr>
              <a:t>SOP</a:t>
            </a:r>
            <a:r>
              <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rPr>
              <a:t>前的驻点</a:t>
            </a:r>
          </a:p>
        </p:txBody>
      </p:sp>
      <p:sp>
        <p:nvSpPr>
          <p:cNvPr id="31" name="文本框 14"/>
          <p:cNvSpPr txBox="1"/>
          <p:nvPr/>
        </p:nvSpPr>
        <p:spPr>
          <a:xfrm>
            <a:off x="657987" y="1041847"/>
            <a:ext cx="7916169" cy="645160"/>
          </a:xfrm>
          <a:prstGeom prst="rect">
            <a:avLst/>
          </a:prstGeom>
          <a:noFill/>
        </p:spPr>
        <p:txBody>
          <a:bodyPr wrap="square" rtlCol="0">
            <a:spAutoFit/>
          </a:bodyPr>
          <a:lstStyle/>
          <a:p>
            <a:pPr>
              <a:lnSpc>
                <a:spcPct val="150000"/>
              </a:lnSpc>
              <a:buFont typeface="Wingdings" panose="05000000000000000000" pitchFamily="2" charset="2"/>
              <a:buChar char="Ø"/>
            </a:pPr>
            <a:r>
              <a:rPr kumimoji="1" lang="zh-CN" altLang="en-US" sz="2400" b="1" dirty="0" smtClean="0">
                <a:solidFill>
                  <a:srgbClr val="FFFFFF"/>
                </a:solidFill>
                <a:latin typeface="微软雅黑" panose="020B0503020204020204" charset="-122"/>
                <a:ea typeface="微软雅黑" panose="020B0503020204020204" charset="-122"/>
                <a:cs typeface="微软雅黑" panose="020B0503020204020204" charset="-122"/>
              </a:rPr>
              <a:t>原因与解决</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p:txBody>
      </p:sp>
      <p:pic>
        <p:nvPicPr>
          <p:cNvPr id="4" name="Picture 2" descr="_Foxm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430" y="1705705"/>
            <a:ext cx="5166005" cy="3317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360743" y="1705705"/>
            <a:ext cx="2602953" cy="1323439"/>
          </a:xfrm>
          <a:prstGeom prst="rect">
            <a:avLst/>
          </a:prstGeom>
        </p:spPr>
        <p:txBody>
          <a:bodyPr wrap="square">
            <a:spAutoFit/>
          </a:bodyPr>
          <a:lstStyle/>
          <a:p>
            <a:r>
              <a:rPr kumimoji="1" lang="zh-CN" altLang="en-US" sz="1600" dirty="0" smtClean="0">
                <a:solidFill>
                  <a:srgbClr val="FFFFFF"/>
                </a:solidFill>
                <a:latin typeface="微软雅黑" panose="020B0503020204020204" charset="-122"/>
                <a:ea typeface="微软雅黑" panose="020B0503020204020204" charset="-122"/>
                <a:cs typeface="微软雅黑" panose="020B0503020204020204" charset="-122"/>
              </a:rPr>
              <a:t>多线程调用</a:t>
            </a:r>
            <a:r>
              <a:rPr kumimoji="1" lang="en-US" altLang="zh-CN" sz="1600" dirty="0" err="1" smtClean="0">
                <a:solidFill>
                  <a:srgbClr val="FFFFFF"/>
                </a:solidFill>
                <a:latin typeface="微软雅黑" panose="020B0503020204020204" charset="-122"/>
                <a:ea typeface="微软雅黑" panose="020B0503020204020204" charset="-122"/>
                <a:cs typeface="微软雅黑" panose="020B0503020204020204" charset="-122"/>
              </a:rPr>
              <a:t>ssl_log</a:t>
            </a:r>
            <a:r>
              <a:rPr kumimoji="1" lang="en-US" altLang="zh-CN" sz="1600" dirty="0" smtClean="0">
                <a:solidFill>
                  <a:srgbClr val="FFFFFF"/>
                </a:solidFill>
                <a:latin typeface="微软雅黑" panose="020B0503020204020204" charset="-122"/>
                <a:ea typeface="微软雅黑" panose="020B0503020204020204" charset="-122"/>
                <a:cs typeface="微软雅黑" panose="020B0503020204020204" charset="-122"/>
              </a:rPr>
              <a:t>(</a:t>
            </a:r>
            <a:r>
              <a:rPr kumimoji="1" lang="en-US" altLang="zh-CN" sz="1600" dirty="0" err="1" smtClean="0">
                <a:solidFill>
                  <a:srgbClr val="FFFFFF"/>
                </a:solidFill>
                <a:latin typeface="微软雅黑" panose="020B0503020204020204" charset="-122"/>
                <a:ea typeface="微软雅黑" panose="020B0503020204020204" charset="-122"/>
                <a:cs typeface="微软雅黑" panose="020B0503020204020204" charset="-122"/>
              </a:rPr>
              <a:t>MSPSocket</a:t>
            </a:r>
            <a:r>
              <a:rPr kumimoji="1" lang="en-US" altLang="zh-CN" sz="1600" dirty="0" smtClean="0">
                <a:solidFill>
                  <a:srgbClr val="FFFFFF"/>
                </a:solidFill>
                <a:latin typeface="微软雅黑" panose="020B0503020204020204" charset="-122"/>
                <a:ea typeface="微软雅黑" panose="020B0503020204020204" charset="-122"/>
                <a:cs typeface="微软雅黑" panose="020B0503020204020204" charset="-122"/>
              </a:rPr>
              <a:t>* s)</a:t>
            </a:r>
            <a:r>
              <a:rPr kumimoji="1" lang="zh-CN" altLang="en-US" sz="1600" dirty="0" smtClean="0">
                <a:solidFill>
                  <a:srgbClr val="FFFFFF"/>
                </a:solidFill>
                <a:latin typeface="微软雅黑" panose="020B0503020204020204" charset="-122"/>
                <a:ea typeface="微软雅黑" panose="020B0503020204020204" charset="-122"/>
                <a:cs typeface="微软雅黑" panose="020B0503020204020204" charset="-122"/>
              </a:rPr>
              <a:t>访问</a:t>
            </a:r>
            <a:r>
              <a:rPr kumimoji="1" lang="en-US" altLang="zh-CN" sz="1600" dirty="0" err="1">
                <a:solidFill>
                  <a:srgbClr val="FFFFFF"/>
                </a:solidFill>
                <a:latin typeface="微软雅黑" panose="020B0503020204020204" charset="-122"/>
                <a:ea typeface="微软雅黑" panose="020B0503020204020204" charset="-122"/>
                <a:cs typeface="微软雅黑" panose="020B0503020204020204" charset="-122"/>
              </a:rPr>
              <a:t>MSPSocket</a:t>
            </a:r>
            <a:r>
              <a:rPr kumimoji="1" lang="en-US" altLang="zh-CN" sz="1600" dirty="0">
                <a:solidFill>
                  <a:srgbClr val="FFFFFF"/>
                </a:solidFill>
                <a:latin typeface="微软雅黑" panose="020B0503020204020204" charset="-122"/>
                <a:ea typeface="微软雅黑" panose="020B0503020204020204" charset="-122"/>
                <a:cs typeface="微软雅黑" panose="020B0503020204020204" charset="-122"/>
              </a:rPr>
              <a:t>* </a:t>
            </a:r>
            <a:r>
              <a:rPr kumimoji="1" lang="en-US" altLang="zh-CN" sz="1600" dirty="0" smtClean="0">
                <a:solidFill>
                  <a:srgbClr val="FFFFFF"/>
                </a:solidFill>
                <a:latin typeface="微软雅黑" panose="020B0503020204020204" charset="-122"/>
                <a:ea typeface="微软雅黑" panose="020B0503020204020204" charset="-122"/>
                <a:cs typeface="微软雅黑" panose="020B0503020204020204" charset="-122"/>
              </a:rPr>
              <a:t>s</a:t>
            </a:r>
            <a:r>
              <a:rPr kumimoji="1" lang="zh-CN" altLang="en-US" sz="1600" dirty="0" smtClean="0">
                <a:solidFill>
                  <a:srgbClr val="FFFFFF"/>
                </a:solidFill>
                <a:latin typeface="微软雅黑" panose="020B0503020204020204" charset="-122"/>
                <a:ea typeface="微软雅黑" panose="020B0503020204020204" charset="-122"/>
                <a:cs typeface="微软雅黑" panose="020B0503020204020204" charset="-122"/>
              </a:rPr>
              <a:t>对象时，未添加临界区保护，</a:t>
            </a:r>
            <a:r>
              <a:rPr kumimoji="1" lang="zh-CN" altLang="en-US" sz="1600" dirty="0">
                <a:solidFill>
                  <a:srgbClr val="FFFFFF"/>
                </a:solidFill>
                <a:latin typeface="微软雅黑" panose="020B0503020204020204" charset="-122"/>
                <a:ea typeface="微软雅黑" panose="020B0503020204020204" charset="-122"/>
                <a:cs typeface="微软雅黑" panose="020B0503020204020204" charset="-122"/>
              </a:rPr>
              <a:t>导致读内存越界发生</a:t>
            </a:r>
            <a:r>
              <a:rPr kumimoji="1" lang="en-US" altLang="zh-CN" sz="1600" dirty="0">
                <a:solidFill>
                  <a:srgbClr val="FFFFFF"/>
                </a:solidFill>
                <a:latin typeface="微软雅黑" panose="020B0503020204020204" charset="-122"/>
                <a:ea typeface="微软雅黑" panose="020B0503020204020204" charset="-122"/>
                <a:cs typeface="微软雅黑" panose="020B0503020204020204" charset="-122"/>
              </a:rPr>
              <a:t>crash</a:t>
            </a:r>
            <a:r>
              <a:rPr kumimoji="1" lang="zh-CN" altLang="en-US" sz="1600" dirty="0" smtClean="0">
                <a:solidFill>
                  <a:srgbClr val="FFFFFF"/>
                </a:solidFill>
                <a:latin typeface="微软雅黑" panose="020B0503020204020204" charset="-122"/>
                <a:ea typeface="微软雅黑" panose="020B0503020204020204" charset="-122"/>
                <a:cs typeface="微软雅黑" panose="020B0503020204020204" charset="-122"/>
              </a:rPr>
              <a:t>。</a:t>
            </a:r>
            <a:endParaRPr kumimoji="1" lang="en-US" altLang="zh-CN" sz="16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2" name="矩形 1"/>
          <p:cNvSpPr/>
          <p:nvPr/>
        </p:nvSpPr>
        <p:spPr>
          <a:xfrm>
            <a:off x="6452818" y="3583400"/>
            <a:ext cx="2602953" cy="337185"/>
          </a:xfrm>
          <a:prstGeom prst="rect">
            <a:avLst/>
          </a:prstGeom>
        </p:spPr>
        <p:txBody>
          <a:bodyPr wrap="square">
            <a:spAutoFit/>
          </a:bodyPr>
          <a:lstStyle/>
          <a:p>
            <a:r>
              <a:rPr kumimoji="1" lang="zh-CN" altLang="en-US" sz="1600" dirty="0">
                <a:solidFill>
                  <a:srgbClr val="FFFFFF"/>
                </a:solidFill>
                <a:latin typeface="微软雅黑" panose="020B0503020204020204" charset="-122"/>
                <a:ea typeface="微软雅黑" panose="020B0503020204020204" charset="-122"/>
                <a:cs typeface="微软雅黑" panose="020B0503020204020204" charset="-122"/>
              </a:rPr>
              <a:t>加入临界区保护代码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1790700" y="1205230"/>
          <a:ext cx="5563235" cy="34778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457200" y="374270"/>
            <a:ext cx="1005403" cy="584775"/>
          </a:xfrm>
          <a:prstGeom prst="rect">
            <a:avLst/>
          </a:prstGeom>
          <a:noFill/>
        </p:spPr>
        <p:txBody>
          <a:bodyPr wrap="none" rtlCol="0">
            <a:spAutoFit/>
          </a:bodyPr>
          <a:lstStyle/>
          <a:p>
            <a:r>
              <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rPr>
              <a:t>总结</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320137" y="2279362"/>
            <a:ext cx="3877985" cy="584775"/>
          </a:xfrm>
          <a:prstGeom prst="rect">
            <a:avLst/>
          </a:prstGeom>
          <a:noFill/>
        </p:spPr>
        <p:txBody>
          <a:bodyPr wrap="none" rtlCol="0">
            <a:spAutoFit/>
          </a:bodyPr>
          <a:lstStyle/>
          <a:p>
            <a:pPr algn="ctr"/>
            <a:r>
              <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rPr>
              <a:t>四</a:t>
            </a:r>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a:t>
            </a:r>
            <a:r>
              <a:rPr kumimoji="1" lang="zh-CN" altLang="en-US" sz="3200" smtClean="0">
                <a:solidFill>
                  <a:srgbClr val="FFFFFF"/>
                </a:solidFill>
                <a:latin typeface="微软雅黑" panose="020B0503020204020204" charset="-122"/>
                <a:ea typeface="微软雅黑" panose="020B0503020204020204" charset="-122"/>
                <a:cs typeface="微软雅黑" panose="020B0503020204020204" charset="-122"/>
              </a:rPr>
              <a:t>有毒的中间文件</a:t>
            </a:r>
            <a:endPar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1005403" cy="584775"/>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思考</a:t>
            </a:r>
            <a:endPar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4" name="文本框 14"/>
          <p:cNvSpPr txBox="1"/>
          <p:nvPr/>
        </p:nvSpPr>
        <p:spPr>
          <a:xfrm>
            <a:off x="784987" y="2041077"/>
            <a:ext cx="7916169" cy="499624"/>
          </a:xfrm>
          <a:prstGeom prst="rect">
            <a:avLst/>
          </a:prstGeom>
          <a:noFill/>
        </p:spPr>
        <p:txBody>
          <a:bodyPr wrap="square" rtlCol="0">
            <a:spAutoFit/>
          </a:bodyPr>
          <a:lstStyle/>
          <a:p>
            <a:pPr algn="ctr">
              <a:lnSpc>
                <a:spcPct val="150000"/>
              </a:lnSpc>
            </a:pP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在使用一些中间文件时，是否做了充足的异常保护？</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3057247" cy="584775"/>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异常中间件资源</a:t>
            </a:r>
            <a:endPar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31" name="文本框 14"/>
          <p:cNvSpPr txBox="1"/>
          <p:nvPr/>
        </p:nvSpPr>
        <p:spPr>
          <a:xfrm>
            <a:off x="657987" y="1041847"/>
            <a:ext cx="7916169" cy="2031325"/>
          </a:xfrm>
          <a:prstGeom prst="rect">
            <a:avLst/>
          </a:prstGeom>
          <a:noFill/>
        </p:spPr>
        <p:txBody>
          <a:bodyPr wrap="square" rtlCol="0">
            <a:spAutoFit/>
          </a:bodyPr>
          <a:lstStyle/>
          <a:p>
            <a:pPr>
              <a:lnSpc>
                <a:spcPct val="150000"/>
              </a:lnSpc>
              <a:buFont typeface="Wingdings" panose="05000000000000000000" pitchFamily="2" charset="2"/>
              <a:buChar char="Ø"/>
            </a:pPr>
            <a:r>
              <a:rPr kumimoji="1" lang="zh-CN" altLang="en-US" sz="2400" b="1" dirty="0">
                <a:solidFill>
                  <a:srgbClr val="FFFFFF"/>
                </a:solidFill>
                <a:latin typeface="微软雅黑" panose="020B0503020204020204" charset="-122"/>
                <a:ea typeface="微软雅黑" panose="020B0503020204020204" charset="-122"/>
                <a:cs typeface="微软雅黑" panose="020B0503020204020204" charset="-122"/>
              </a:rPr>
              <a:t>背景</a:t>
            </a:r>
            <a:r>
              <a:rPr kumimoji="1" lang="zh-CN" altLang="en-US" sz="2400" b="1" dirty="0" smtClean="0">
                <a:solidFill>
                  <a:srgbClr val="FFFFFF"/>
                </a:solidFill>
                <a:latin typeface="微软雅黑" panose="020B0503020204020204" charset="-122"/>
                <a:ea typeface="微软雅黑" panose="020B0503020204020204" charset="-122"/>
                <a:cs typeface="微软雅黑" panose="020B0503020204020204" charset="-122"/>
              </a:rPr>
              <a:t>知识</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上一代嵌入式语音识别引擎</a:t>
            </a:r>
            <a:r>
              <a:rPr kumimoji="1" lang="en-US" altLang="zh-CN" sz="2000" dirty="0" err="1" smtClean="0">
                <a:solidFill>
                  <a:srgbClr val="FFFFFF"/>
                </a:solidFill>
                <a:latin typeface="微软雅黑" panose="020B0503020204020204" charset="-122"/>
                <a:ea typeface="微软雅黑" panose="020B0503020204020204" charset="-122"/>
                <a:cs typeface="微软雅黑" panose="020B0503020204020204" charset="-122"/>
              </a:rPr>
              <a:t>AiTalk</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，可以基于提前设计好的命令词离线构建出一个独立的语法网络（</a:t>
            </a: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Gram</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资源），在用户进行命令词识别时加载使用</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1826141" cy="584775"/>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江淮</a:t>
            </a:r>
            <a:r>
              <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rPr>
              <a:t>堵门</a:t>
            </a:r>
          </a:p>
        </p:txBody>
      </p:sp>
      <p:sp>
        <p:nvSpPr>
          <p:cNvPr id="31" name="文本框 14"/>
          <p:cNvSpPr txBox="1"/>
          <p:nvPr/>
        </p:nvSpPr>
        <p:spPr>
          <a:xfrm>
            <a:off x="657987" y="1041847"/>
            <a:ext cx="7916169" cy="4062651"/>
          </a:xfrm>
          <a:prstGeom prst="rect">
            <a:avLst/>
          </a:prstGeom>
          <a:noFill/>
        </p:spPr>
        <p:txBody>
          <a:bodyPr wrap="square" rtlCol="0">
            <a:spAutoFit/>
          </a:bodyPr>
          <a:lstStyle/>
          <a:p>
            <a:pPr>
              <a:lnSpc>
                <a:spcPct val="150000"/>
              </a:lnSpc>
              <a:buFont typeface="Wingdings" panose="05000000000000000000" pitchFamily="2" charset="2"/>
              <a:buChar char="Ø"/>
            </a:pPr>
            <a:r>
              <a:rPr kumimoji="1" lang="zh-CN" altLang="en-US" sz="2400" b="1" dirty="0" smtClean="0">
                <a:solidFill>
                  <a:srgbClr val="FFFFFF"/>
                </a:solidFill>
                <a:latin typeface="微软雅黑" panose="020B0503020204020204" charset="-122"/>
                <a:ea typeface="微软雅黑" panose="020B0503020204020204" charset="-122"/>
                <a:cs typeface="微软雅黑" panose="020B0503020204020204" charset="-122"/>
              </a:rPr>
              <a:t>背景</a:t>
            </a:r>
            <a:endParaRPr kumimoji="1" lang="en-US" altLang="zh-CN" sz="2400" b="1"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用户正常使用</a:t>
            </a: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S3</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车机语音系统后出现崩溃现象，且重启车机无法修复，一旦再次使用语音系统，车机必然崩溃。导致部分用户将车开到</a:t>
            </a: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4S</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店门口，要求退货赔偿。</a:t>
            </a: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a:p>
            <a:pPr>
              <a:lnSpc>
                <a:spcPct val="150000"/>
              </a:lnSpc>
              <a:buFont typeface="Wingdings" panose="05000000000000000000" pitchFamily="2" charset="2"/>
              <a:buChar char="Ø"/>
            </a:pPr>
            <a:r>
              <a:rPr kumimoji="1" lang="zh-CN" altLang="en-US" sz="2400" b="1" dirty="0" smtClean="0">
                <a:solidFill>
                  <a:srgbClr val="FFFFFF"/>
                </a:solidFill>
                <a:latin typeface="微软雅黑" panose="020B0503020204020204" charset="-122"/>
                <a:ea typeface="微软雅黑" panose="020B0503020204020204" charset="-122"/>
                <a:cs typeface="微软雅黑" panose="020B0503020204020204" charset="-122"/>
              </a:rPr>
              <a:t>原因与解决</a:t>
            </a:r>
            <a:endParaRPr kumimoji="1" lang="en-US" altLang="zh-CN" sz="2400" b="1"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rPr>
              <a:t>Gram</a:t>
            </a:r>
            <a:r>
              <a:rPr kumimoji="1" lang="zh-CN" altLang="en-US" sz="2000" dirty="0">
                <a:solidFill>
                  <a:srgbClr val="FFFFFF"/>
                </a:solidFill>
                <a:latin typeface="微软雅黑" panose="020B0503020204020204" charset="-122"/>
                <a:ea typeface="微软雅黑" panose="020B0503020204020204" charset="-122"/>
                <a:cs typeface="微软雅黑" panose="020B0503020204020204" charset="-122"/>
              </a:rPr>
              <a:t>资源被破坏了，在加载到引擎时未做资源正确性校验，导致引擎崩溃</a:t>
            </a: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dirty="0" smtClean="0">
                <a:solidFill>
                  <a:srgbClr val="FF0000"/>
                </a:solidFill>
                <a:latin typeface="微软雅黑" panose="020B0503020204020204" charset="-122"/>
                <a:ea typeface="微软雅黑" panose="020B0503020204020204" charset="-122"/>
                <a:cs typeface="微软雅黑" panose="020B0503020204020204" charset="-122"/>
              </a:rPr>
              <a:t>加入</a:t>
            </a:r>
            <a:r>
              <a:rPr kumimoji="1" lang="en-US" altLang="zh-CN" sz="2000" dirty="0" smtClean="0">
                <a:solidFill>
                  <a:srgbClr val="FF0000"/>
                </a:solidFill>
                <a:latin typeface="微软雅黑" panose="020B0503020204020204" charset="-122"/>
                <a:ea typeface="微软雅黑" panose="020B0503020204020204" charset="-122"/>
                <a:cs typeface="微软雅黑" panose="020B0503020204020204" charset="-122"/>
              </a:rPr>
              <a:t>Gram</a:t>
            </a:r>
            <a:r>
              <a:rPr kumimoji="1" lang="zh-CN" altLang="en-US" sz="2000" dirty="0" smtClean="0">
                <a:solidFill>
                  <a:srgbClr val="FF0000"/>
                </a:solidFill>
                <a:latin typeface="微软雅黑" panose="020B0503020204020204" charset="-122"/>
                <a:ea typeface="微软雅黑" panose="020B0503020204020204" charset="-122"/>
                <a:cs typeface="微软雅黑" panose="020B0503020204020204" charset="-122"/>
              </a:rPr>
              <a:t>资源校验逻辑；并编写</a:t>
            </a:r>
            <a:r>
              <a:rPr kumimoji="1" lang="en-US" altLang="zh-CN" sz="2000" dirty="0" smtClean="0">
                <a:solidFill>
                  <a:srgbClr val="FF0000"/>
                </a:solidFill>
                <a:latin typeface="微软雅黑" panose="020B0503020204020204" charset="-122"/>
                <a:ea typeface="微软雅黑" panose="020B0503020204020204" charset="-122"/>
                <a:cs typeface="微软雅黑" panose="020B0503020204020204" charset="-122"/>
              </a:rPr>
              <a:t>8D</a:t>
            </a:r>
            <a:r>
              <a:rPr kumimoji="1" lang="zh-CN" altLang="en-US" sz="2000" dirty="0" smtClean="0">
                <a:solidFill>
                  <a:srgbClr val="FF0000"/>
                </a:solidFill>
                <a:latin typeface="微软雅黑" panose="020B0503020204020204" charset="-122"/>
                <a:ea typeface="微软雅黑" panose="020B0503020204020204" charset="-122"/>
                <a:cs typeface="微软雅黑" panose="020B0503020204020204" charset="-122"/>
              </a:rPr>
              <a:t>报告</a:t>
            </a:r>
            <a:endParaRPr kumimoji="1" lang="en-US" altLang="zh-CN" sz="2400" b="1" dirty="0" smtClean="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
                                            <p:txEl>
                                              <p:pRg st="1" end="1"/>
                                            </p:txEl>
                                          </p:spTgt>
                                        </p:tgtEl>
                                        <p:attrNameLst>
                                          <p:attrName>style.visibility</p:attrName>
                                        </p:attrNameLst>
                                      </p:cBhvr>
                                      <p:to>
                                        <p:strVal val="visible"/>
                                      </p:to>
                                    </p:set>
                                    <p:animEffect transition="in" filter="fade">
                                      <p:cBhvr>
                                        <p:cTn id="10" dur="500"/>
                                        <p:tgtEl>
                                          <p:spTgt spid="3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xEl>
                                              <p:pRg st="2" end="2"/>
                                            </p:txEl>
                                          </p:spTgt>
                                        </p:tgtEl>
                                        <p:attrNameLst>
                                          <p:attrName>style.visibility</p:attrName>
                                        </p:attrNameLst>
                                      </p:cBhvr>
                                      <p:to>
                                        <p:strVal val="visible"/>
                                      </p:to>
                                    </p:set>
                                    <p:animEffect transition="in" filter="fade">
                                      <p:cBhvr>
                                        <p:cTn id="15" dur="500"/>
                                        <p:tgtEl>
                                          <p:spTgt spid="31">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xEl>
                                              <p:pRg st="3" end="3"/>
                                            </p:txEl>
                                          </p:spTgt>
                                        </p:tgtEl>
                                        <p:attrNameLst>
                                          <p:attrName>style.visibility</p:attrName>
                                        </p:attrNameLst>
                                      </p:cBhvr>
                                      <p:to>
                                        <p:strVal val="visible"/>
                                      </p:to>
                                    </p:set>
                                    <p:animEffect transition="in" filter="fade">
                                      <p:cBhvr>
                                        <p:cTn id="18" dur="500"/>
                                        <p:tgtEl>
                                          <p:spTgt spid="3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xEl>
                                              <p:pRg st="4" end="4"/>
                                            </p:txEl>
                                          </p:spTgt>
                                        </p:tgtEl>
                                        <p:attrNameLst>
                                          <p:attrName>style.visibility</p:attrName>
                                        </p:attrNameLst>
                                      </p:cBhvr>
                                      <p:to>
                                        <p:strVal val="visible"/>
                                      </p:to>
                                    </p:set>
                                    <p:animEffect transition="in" filter="fade">
                                      <p:cBhvr>
                                        <p:cTn id="23" dur="500"/>
                                        <p:tgtEl>
                                          <p:spTgt spid="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1005403" cy="584775"/>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思考</a:t>
            </a:r>
            <a:endPar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4" name="文本框 14"/>
          <p:cNvSpPr txBox="1"/>
          <p:nvPr/>
        </p:nvSpPr>
        <p:spPr>
          <a:xfrm>
            <a:off x="784987" y="2162200"/>
            <a:ext cx="7916169" cy="1200329"/>
          </a:xfrm>
          <a:prstGeom prst="rect">
            <a:avLst/>
          </a:prstGeom>
          <a:noFill/>
        </p:spPr>
        <p:txBody>
          <a:bodyPr wrap="square" rtlCol="0">
            <a:spAutoFit/>
          </a:bodyPr>
          <a:lstStyle/>
          <a:p>
            <a:pPr>
              <a:lnSpc>
                <a:spcPct val="150000"/>
              </a:lnSpc>
            </a:pPr>
            <a:r>
              <a:rPr kumimoji="1" lang="zh-CN" altLang="en-US" sz="2400" b="1" dirty="0" smtClean="0">
                <a:solidFill>
                  <a:srgbClr val="FFFFFF"/>
                </a:solidFill>
                <a:latin typeface="微软雅黑" panose="020B0503020204020204" charset="-122"/>
                <a:ea typeface="微软雅黑" panose="020B0503020204020204" charset="-122"/>
                <a:cs typeface="微软雅黑" panose="020B0503020204020204" charset="-122"/>
              </a:rPr>
              <a:t>集成上线反馈的问题当中，由于配置参数一致性的原因导致的占比大概有多少？</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1826141" cy="584775"/>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江淮</a:t>
            </a:r>
            <a:r>
              <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rPr>
              <a:t>堵门</a:t>
            </a:r>
          </a:p>
        </p:txBody>
      </p:sp>
      <p:sp>
        <p:nvSpPr>
          <p:cNvPr id="31" name="文本框 14"/>
          <p:cNvSpPr txBox="1"/>
          <p:nvPr/>
        </p:nvSpPr>
        <p:spPr>
          <a:xfrm>
            <a:off x="657987" y="1041847"/>
            <a:ext cx="7916169" cy="581057"/>
          </a:xfrm>
          <a:prstGeom prst="rect">
            <a:avLst/>
          </a:prstGeom>
          <a:noFill/>
        </p:spPr>
        <p:txBody>
          <a:bodyPr wrap="square" rtlCol="0">
            <a:spAutoFit/>
          </a:bodyPr>
          <a:lstStyle/>
          <a:p>
            <a:pPr>
              <a:lnSpc>
                <a:spcPct val="150000"/>
              </a:lnSpc>
              <a:buFont typeface="Wingdings" panose="05000000000000000000" pitchFamily="2" charset="2"/>
              <a:buChar char="Ø"/>
            </a:pPr>
            <a:endParaRPr kumimoji="1" lang="en-US" altLang="zh-CN" sz="2400" b="1" dirty="0" smtClean="0">
              <a:solidFill>
                <a:srgbClr val="FF0000"/>
              </a:solidFill>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3"/>
          <a:stretch>
            <a:fillRect/>
          </a:stretch>
        </p:blipFill>
        <p:spPr>
          <a:xfrm>
            <a:off x="1597023" y="1041847"/>
            <a:ext cx="6038095" cy="3961905"/>
          </a:xfrm>
          <a:prstGeom prst="rect">
            <a:avLst/>
          </a:prstGeom>
        </p:spPr>
      </p:pic>
    </p:spTree>
    <p:extLst>
      <p:ext uri="{BB962C8B-B14F-4D97-AF65-F5344CB8AC3E}">
        <p14:creationId xmlns:p14="http://schemas.microsoft.com/office/powerpoint/2010/main" val="207492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1826141" cy="584775"/>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大众</a:t>
            </a:r>
            <a:r>
              <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rPr>
              <a:t>赔款</a:t>
            </a:r>
          </a:p>
        </p:txBody>
      </p:sp>
      <p:sp>
        <p:nvSpPr>
          <p:cNvPr id="31" name="文本框 14"/>
          <p:cNvSpPr txBox="1"/>
          <p:nvPr/>
        </p:nvSpPr>
        <p:spPr>
          <a:xfrm>
            <a:off x="657987" y="1041847"/>
            <a:ext cx="7916169" cy="3046988"/>
          </a:xfrm>
          <a:prstGeom prst="rect">
            <a:avLst/>
          </a:prstGeom>
          <a:noFill/>
        </p:spPr>
        <p:txBody>
          <a:bodyPr wrap="square" rtlCol="0">
            <a:spAutoFit/>
          </a:bodyPr>
          <a:lstStyle/>
          <a:p>
            <a:pPr>
              <a:lnSpc>
                <a:spcPct val="150000"/>
              </a:lnSpc>
              <a:buFont typeface="Wingdings" panose="05000000000000000000" pitchFamily="2" charset="2"/>
              <a:buChar char="Ø"/>
            </a:pPr>
            <a:r>
              <a:rPr kumimoji="1" lang="zh-CN" altLang="en-US" sz="2400" b="1" dirty="0" smtClean="0">
                <a:solidFill>
                  <a:srgbClr val="FFFFFF"/>
                </a:solidFill>
                <a:latin typeface="微软雅黑" panose="020B0503020204020204" charset="-122"/>
                <a:ea typeface="微软雅黑" panose="020B0503020204020204" charset="-122"/>
                <a:cs typeface="微软雅黑" panose="020B0503020204020204" charset="-122"/>
              </a:rPr>
              <a:t>背景</a:t>
            </a:r>
            <a:endParaRPr kumimoji="1" lang="en-US" altLang="zh-CN" sz="2400" b="1"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大众量产车型，用户在使用车机的过程中，插入</a:t>
            </a: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U</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盘后发生崩溃，然后重启，继续崩溃。部分客户要求退货，公司收到了索赔要求。</a:t>
            </a:r>
            <a:endParaRPr kumimoji="1" lang="en-US" altLang="zh-CN" sz="2400" b="1" dirty="0" smtClean="0">
              <a:solidFill>
                <a:srgbClr val="FFFFFF"/>
              </a:solidFill>
              <a:latin typeface="微软雅黑" panose="020B0503020204020204" charset="-122"/>
              <a:ea typeface="微软雅黑" panose="020B0503020204020204" charset="-122"/>
              <a:cs typeface="微软雅黑" panose="020B0503020204020204" charset="-122"/>
            </a:endParaRPr>
          </a:p>
          <a:p>
            <a:pPr>
              <a:lnSpc>
                <a:spcPct val="150000"/>
              </a:lnSpc>
              <a:buFont typeface="Wingdings" panose="05000000000000000000" pitchFamily="2" charset="2"/>
              <a:buChar char="Ø"/>
            </a:pPr>
            <a:r>
              <a:rPr kumimoji="1" lang="zh-CN" altLang="en-US" sz="2400" b="1" dirty="0" smtClean="0">
                <a:solidFill>
                  <a:srgbClr val="FFFFFF"/>
                </a:solidFill>
                <a:latin typeface="微软雅黑" panose="020B0503020204020204" charset="-122"/>
                <a:ea typeface="微软雅黑" panose="020B0503020204020204" charset="-122"/>
                <a:cs typeface="微软雅黑" panose="020B0503020204020204" charset="-122"/>
              </a:rPr>
              <a:t>排查过程</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1. </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客户</a:t>
            </a:r>
            <a:r>
              <a:rPr kumimoji="1" lang="zh-CN" altLang="en-US" sz="2000" dirty="0">
                <a:solidFill>
                  <a:srgbClr val="FFFFFF"/>
                </a:solidFill>
                <a:latin typeface="微软雅黑" panose="020B0503020204020204" charset="-122"/>
                <a:ea typeface="微软雅黑" panose="020B0503020204020204" charset="-122"/>
                <a:cs typeface="微软雅黑" panose="020B0503020204020204" charset="-122"/>
              </a:rPr>
              <a:t>将出现问题的车机邮寄给我们，然后我们将其中的资源拷贝</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出来，</a:t>
            </a:r>
            <a:r>
              <a:rPr kumimoji="1" lang="zh-CN" altLang="en-US" sz="2000" dirty="0">
                <a:solidFill>
                  <a:srgbClr val="FFFFFF"/>
                </a:solidFill>
                <a:latin typeface="微软雅黑" panose="020B0503020204020204" charset="-122"/>
                <a:ea typeface="微软雅黑" panose="020B0503020204020204" charset="-122"/>
                <a:cs typeface="微软雅黑" panose="020B0503020204020204" charset="-122"/>
              </a:rPr>
              <a:t>通过对比发现，</a:t>
            </a: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Gram</a:t>
            </a:r>
            <a:r>
              <a:rPr kumimoji="1" lang="zh-CN" altLang="en-US" sz="2000" dirty="0">
                <a:solidFill>
                  <a:srgbClr val="FFFFFF"/>
                </a:solidFill>
                <a:latin typeface="微软雅黑" panose="020B0503020204020204" charset="-122"/>
                <a:ea typeface="微软雅黑" panose="020B0503020204020204" charset="-122"/>
                <a:cs typeface="微软雅黑" panose="020B0503020204020204" charset="-122"/>
              </a:rPr>
              <a:t>中的某个资源文件损坏了</a:t>
            </a: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2" end="2"/>
                                            </p:txEl>
                                          </p:spTgt>
                                        </p:tgtEl>
                                        <p:attrNameLst>
                                          <p:attrName>style.visibility</p:attrName>
                                        </p:attrNameLst>
                                      </p:cBhvr>
                                      <p:to>
                                        <p:strVal val="visible"/>
                                      </p:to>
                                    </p:set>
                                    <p:animEffect transition="in" filter="fade">
                                      <p:cBhvr>
                                        <p:cTn id="7" dur="500"/>
                                        <p:tgtEl>
                                          <p:spTgt spid="3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
                                            <p:txEl>
                                              <p:pRg st="3" end="3"/>
                                            </p:txEl>
                                          </p:spTgt>
                                        </p:tgtEl>
                                        <p:attrNameLst>
                                          <p:attrName>style.visibility</p:attrName>
                                        </p:attrNameLst>
                                      </p:cBhvr>
                                      <p:to>
                                        <p:strVal val="visible"/>
                                      </p:to>
                                    </p:set>
                                    <p:animEffect transition="in" filter="fade">
                                      <p:cBhvr>
                                        <p:cTn id="10" dur="500"/>
                                        <p:tgtEl>
                                          <p:spTgt spid="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1826141" cy="584775"/>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大众</a:t>
            </a:r>
            <a:r>
              <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rPr>
              <a:t>赔款</a:t>
            </a:r>
          </a:p>
        </p:txBody>
      </p:sp>
      <p:sp>
        <p:nvSpPr>
          <p:cNvPr id="31" name="文本框 14"/>
          <p:cNvSpPr txBox="1"/>
          <p:nvPr/>
        </p:nvSpPr>
        <p:spPr>
          <a:xfrm>
            <a:off x="657987" y="1041847"/>
            <a:ext cx="7916169" cy="2492990"/>
          </a:xfrm>
          <a:prstGeom prst="rect">
            <a:avLst/>
          </a:prstGeom>
          <a:noFill/>
        </p:spPr>
        <p:txBody>
          <a:bodyPr wrap="square" rtlCol="0">
            <a:spAutoFit/>
          </a:bodyPr>
          <a:lstStyle/>
          <a:p>
            <a:pPr>
              <a:lnSpc>
                <a:spcPct val="150000"/>
              </a:lnSpc>
              <a:buFont typeface="Wingdings" panose="05000000000000000000" pitchFamily="2" charset="2"/>
              <a:buChar char="Ø"/>
            </a:pPr>
            <a:r>
              <a:rPr kumimoji="1" lang="zh-CN" altLang="en-US" sz="2400" b="1" dirty="0" smtClean="0">
                <a:solidFill>
                  <a:srgbClr val="FFFFFF"/>
                </a:solidFill>
                <a:latin typeface="微软雅黑" panose="020B0503020204020204" charset="-122"/>
                <a:ea typeface="微软雅黑" panose="020B0503020204020204" charset="-122"/>
                <a:cs typeface="微软雅黑" panose="020B0503020204020204" charset="-122"/>
              </a:rPr>
              <a:t>排查过程</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2.</a:t>
            </a:r>
            <a:r>
              <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rPr>
              <a:t> </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将</a:t>
            </a:r>
            <a:r>
              <a:rPr kumimoji="1" lang="zh-CN" altLang="en-US" sz="2000" dirty="0">
                <a:solidFill>
                  <a:srgbClr val="FFFFFF"/>
                </a:solidFill>
                <a:latin typeface="微软雅黑" panose="020B0503020204020204" charset="-122"/>
                <a:ea typeface="微软雅黑" panose="020B0503020204020204" charset="-122"/>
                <a:cs typeface="微软雅黑" panose="020B0503020204020204" charset="-122"/>
              </a:rPr>
              <a:t>损坏的资源加载</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到套件引擎，</a:t>
            </a:r>
            <a:r>
              <a:rPr kumimoji="1" lang="zh-CN" altLang="en-US" sz="2000" dirty="0">
                <a:solidFill>
                  <a:srgbClr val="FFFFFF"/>
                </a:solidFill>
                <a:latin typeface="微软雅黑" panose="020B0503020204020204" charset="-122"/>
                <a:ea typeface="微软雅黑" panose="020B0503020204020204" charset="-122"/>
                <a:cs typeface="微软雅黑" panose="020B0503020204020204" charset="-122"/>
              </a:rPr>
              <a:t>上传音乐词典，直接崩溃了，通过堆栈以及引擎日志，定位崩溃</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在识别引擎</a:t>
            </a:r>
            <a:r>
              <a:rPr kumimoji="1" lang="zh-CN" altLang="en-US" sz="2000" dirty="0">
                <a:solidFill>
                  <a:srgbClr val="FFFFFF"/>
                </a:solidFill>
                <a:latin typeface="微软雅黑" panose="020B0503020204020204" charset="-122"/>
                <a:ea typeface="微软雅黑" panose="020B0503020204020204" charset="-122"/>
                <a:cs typeface="微软雅黑" panose="020B0503020204020204" charset="-122"/>
              </a:rPr>
              <a:t>里面</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3. </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将资源提供给识别测试人员，进行分析</a:t>
            </a:r>
            <a:r>
              <a:rPr kumimoji="1" lang="zh-CN" altLang="en-US" sz="2000" dirty="0">
                <a:solidFill>
                  <a:srgbClr val="FFFFFF"/>
                </a:solidFill>
                <a:latin typeface="微软雅黑" panose="020B0503020204020204" charset="-122"/>
                <a:ea typeface="微软雅黑" panose="020B0503020204020204" charset="-122"/>
                <a:cs typeface="微软雅黑" panose="020B0503020204020204" charset="-122"/>
              </a:rPr>
              <a:t>和测试</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，验证出崩</a:t>
            </a:r>
            <a:r>
              <a:rPr kumimoji="1" lang="zh-CN" altLang="en-US" sz="2000" dirty="0">
                <a:solidFill>
                  <a:srgbClr val="FFFFFF"/>
                </a:solidFill>
                <a:latin typeface="微软雅黑" panose="020B0503020204020204" charset="-122"/>
                <a:ea typeface="微软雅黑" panose="020B0503020204020204" charset="-122"/>
                <a:cs typeface="微软雅黑" panose="020B0503020204020204" charset="-122"/>
              </a:rPr>
              <a:t>在引擎里面</a:t>
            </a: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6463439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1826141" cy="584775"/>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大众</a:t>
            </a:r>
            <a:r>
              <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rPr>
              <a:t>赔款</a:t>
            </a:r>
          </a:p>
        </p:txBody>
      </p:sp>
      <p:sp>
        <p:nvSpPr>
          <p:cNvPr id="31" name="文本框 14"/>
          <p:cNvSpPr txBox="1"/>
          <p:nvPr/>
        </p:nvSpPr>
        <p:spPr>
          <a:xfrm>
            <a:off x="657987" y="1041847"/>
            <a:ext cx="7916169" cy="2492990"/>
          </a:xfrm>
          <a:prstGeom prst="rect">
            <a:avLst/>
          </a:prstGeom>
          <a:noFill/>
        </p:spPr>
        <p:txBody>
          <a:bodyPr wrap="square" rtlCol="0">
            <a:spAutoFit/>
          </a:bodyPr>
          <a:lstStyle/>
          <a:p>
            <a:pPr>
              <a:lnSpc>
                <a:spcPct val="150000"/>
              </a:lnSpc>
              <a:buFont typeface="Wingdings" panose="05000000000000000000" pitchFamily="2" charset="2"/>
              <a:buChar char="Ø"/>
            </a:pPr>
            <a:r>
              <a:rPr kumimoji="1" lang="zh-CN" altLang="en-US" sz="2400" b="1" dirty="0" smtClean="0">
                <a:solidFill>
                  <a:srgbClr val="FFFFFF"/>
                </a:solidFill>
                <a:latin typeface="微软雅黑" panose="020B0503020204020204" charset="-122"/>
                <a:ea typeface="微软雅黑" panose="020B0503020204020204" charset="-122"/>
                <a:cs typeface="微软雅黑" panose="020B0503020204020204" charset="-122"/>
              </a:rPr>
              <a:t>原因分析</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1. </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引擎通过</a:t>
            </a:r>
            <a:r>
              <a:rPr kumimoji="1" lang="en-US" altLang="zh-CN" sz="2000" dirty="0" err="1" smtClean="0">
                <a:solidFill>
                  <a:srgbClr val="FFFFFF"/>
                </a:solidFill>
                <a:latin typeface="微软雅黑" panose="020B0503020204020204" charset="-122"/>
                <a:ea typeface="微软雅黑" panose="020B0503020204020204" charset="-122"/>
                <a:cs typeface="微软雅黑" panose="020B0503020204020204" charset="-122"/>
              </a:rPr>
              <a:t>EsrGrmLoadGNet</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接口将</a:t>
            </a: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Gram</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资源加载到内存中，并存入</a:t>
            </a:r>
            <a:r>
              <a:rPr kumimoji="1" lang="en-US" altLang="zh-CN" sz="2000" dirty="0" err="1" smtClean="0">
                <a:solidFill>
                  <a:srgbClr val="FFFFFF"/>
                </a:solidFill>
                <a:latin typeface="微软雅黑" panose="020B0503020204020204" charset="-122"/>
                <a:ea typeface="微软雅黑" panose="020B0503020204020204" charset="-122"/>
                <a:cs typeface="微软雅黑" panose="020B0503020204020204" charset="-122"/>
              </a:rPr>
              <a:t>pGNet</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变量中（</a:t>
            </a:r>
            <a:r>
              <a:rPr kumimoji="1" lang="en-US" altLang="zh-CN" sz="2000" dirty="0" err="1" smtClean="0">
                <a:solidFill>
                  <a:srgbClr val="FFFFFF"/>
                </a:solidFill>
                <a:latin typeface="微软雅黑" panose="020B0503020204020204" charset="-122"/>
                <a:ea typeface="微软雅黑" panose="020B0503020204020204" charset="-122"/>
                <a:cs typeface="微软雅黑" panose="020B0503020204020204" charset="-122"/>
              </a:rPr>
              <a:t>pGNet</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未赋初值）</a:t>
            </a: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3"/>
          <a:stretch>
            <a:fillRect/>
          </a:stretch>
        </p:blipFill>
        <p:spPr>
          <a:xfrm>
            <a:off x="1477756" y="2678148"/>
            <a:ext cx="6482691" cy="292767"/>
          </a:xfrm>
          <a:prstGeom prst="rect">
            <a:avLst/>
          </a:prstGeom>
        </p:spPr>
      </p:pic>
      <p:pic>
        <p:nvPicPr>
          <p:cNvPr id="7" name="图片 6"/>
          <p:cNvPicPr>
            <a:picLocks noChangeAspect="1"/>
          </p:cNvPicPr>
          <p:nvPr/>
        </p:nvPicPr>
        <p:blipFill>
          <a:blip r:embed="rId4"/>
          <a:stretch>
            <a:fillRect/>
          </a:stretch>
        </p:blipFill>
        <p:spPr>
          <a:xfrm>
            <a:off x="1477756" y="2970915"/>
            <a:ext cx="6509407" cy="268561"/>
          </a:xfrm>
          <a:prstGeom prst="rect">
            <a:avLst/>
          </a:prstGeom>
        </p:spPr>
      </p:pic>
    </p:spTree>
    <p:extLst>
      <p:ext uri="{BB962C8B-B14F-4D97-AF65-F5344CB8AC3E}">
        <p14:creationId xmlns:p14="http://schemas.microsoft.com/office/powerpoint/2010/main" val="25769535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1826141" cy="584775"/>
          </a:xfrm>
          <a:prstGeom prst="rect">
            <a:avLst/>
          </a:prstGeom>
          <a:noFill/>
        </p:spPr>
        <p:txBody>
          <a:bodyPr wrap="none" rtlCol="0">
            <a:spAutoFit/>
          </a:bodyPr>
          <a:lstStyle/>
          <a:p>
            <a:r>
              <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rPr>
              <a:t>大众</a:t>
            </a:r>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崩溃</a:t>
            </a:r>
            <a:endPar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31" name="文本框 14"/>
          <p:cNvSpPr txBox="1"/>
          <p:nvPr/>
        </p:nvSpPr>
        <p:spPr>
          <a:xfrm>
            <a:off x="657987" y="1041847"/>
            <a:ext cx="7916169" cy="2492990"/>
          </a:xfrm>
          <a:prstGeom prst="rect">
            <a:avLst/>
          </a:prstGeom>
          <a:noFill/>
        </p:spPr>
        <p:txBody>
          <a:bodyPr wrap="square" rtlCol="0">
            <a:spAutoFit/>
          </a:bodyPr>
          <a:lstStyle/>
          <a:p>
            <a:pPr>
              <a:lnSpc>
                <a:spcPct val="150000"/>
              </a:lnSpc>
              <a:buFont typeface="Wingdings" panose="05000000000000000000" pitchFamily="2" charset="2"/>
              <a:buChar char="Ø"/>
            </a:pPr>
            <a:r>
              <a:rPr kumimoji="1" lang="zh-CN" altLang="en-US" sz="2400" b="1" dirty="0" smtClean="0">
                <a:solidFill>
                  <a:srgbClr val="FFFFFF"/>
                </a:solidFill>
                <a:latin typeface="微软雅黑" panose="020B0503020204020204" charset="-122"/>
                <a:ea typeface="微软雅黑" panose="020B0503020204020204" charset="-122"/>
                <a:cs typeface="微软雅黑" panose="020B0503020204020204" charset="-122"/>
              </a:rPr>
              <a:t>原因</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rPr>
              <a:t>2</a:t>
            </a: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 </a:t>
            </a:r>
            <a:r>
              <a:rPr kumimoji="1" lang="zh-CN" altLang="en-US" sz="2000" dirty="0">
                <a:solidFill>
                  <a:srgbClr val="FFFFFF"/>
                </a:solidFill>
                <a:latin typeface="微软雅黑" panose="020B0503020204020204" charset="-122"/>
                <a:ea typeface="微软雅黑" panose="020B0503020204020204" charset="-122"/>
                <a:cs typeface="微软雅黑" panose="020B0503020204020204" charset="-122"/>
              </a:rPr>
              <a:t>引擎在加载</a:t>
            </a:r>
            <a:r>
              <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rPr>
              <a:t>Gram</a:t>
            </a:r>
            <a:r>
              <a:rPr kumimoji="1" lang="zh-CN" altLang="en-US" sz="2000" dirty="0">
                <a:solidFill>
                  <a:srgbClr val="FFFFFF"/>
                </a:solidFill>
                <a:latin typeface="微软雅黑" panose="020B0503020204020204" charset="-122"/>
                <a:ea typeface="微软雅黑" panose="020B0503020204020204" charset="-122"/>
                <a:cs typeface="微软雅黑" panose="020B0503020204020204" charset="-122"/>
              </a:rPr>
              <a:t>资源的时候会进行一系列的资源校验操作，判断出传入的资源无效，因此加载函数返回错误码</a:t>
            </a: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pP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3"/>
          <a:stretch>
            <a:fillRect/>
          </a:stretch>
        </p:blipFill>
        <p:spPr>
          <a:xfrm>
            <a:off x="1240331" y="2888964"/>
            <a:ext cx="7701963" cy="99728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1826141" cy="584775"/>
          </a:xfrm>
          <a:prstGeom prst="rect">
            <a:avLst/>
          </a:prstGeom>
          <a:noFill/>
        </p:spPr>
        <p:txBody>
          <a:bodyPr wrap="none" rtlCol="0">
            <a:spAutoFit/>
          </a:bodyPr>
          <a:lstStyle/>
          <a:p>
            <a:r>
              <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rPr>
              <a:t>大众</a:t>
            </a:r>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崩溃</a:t>
            </a:r>
            <a:endPar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31" name="文本框 14"/>
          <p:cNvSpPr txBox="1"/>
          <p:nvPr/>
        </p:nvSpPr>
        <p:spPr>
          <a:xfrm>
            <a:off x="657987" y="1041847"/>
            <a:ext cx="7916169" cy="2031325"/>
          </a:xfrm>
          <a:prstGeom prst="rect">
            <a:avLst/>
          </a:prstGeom>
          <a:noFill/>
        </p:spPr>
        <p:txBody>
          <a:bodyPr wrap="square" rtlCol="0">
            <a:spAutoFit/>
          </a:bodyPr>
          <a:lstStyle/>
          <a:p>
            <a:pPr>
              <a:lnSpc>
                <a:spcPct val="150000"/>
              </a:lnSpc>
              <a:buFont typeface="Wingdings" panose="05000000000000000000" pitchFamily="2" charset="2"/>
              <a:buChar char="Ø"/>
            </a:pPr>
            <a:r>
              <a:rPr kumimoji="1" lang="zh-CN" altLang="en-US" sz="2400" b="1" dirty="0" smtClean="0">
                <a:solidFill>
                  <a:srgbClr val="FFFFFF"/>
                </a:solidFill>
                <a:latin typeface="微软雅黑" panose="020B0503020204020204" charset="-122"/>
                <a:ea typeface="微软雅黑" panose="020B0503020204020204" charset="-122"/>
                <a:cs typeface="微软雅黑" panose="020B0503020204020204" charset="-122"/>
              </a:rPr>
              <a:t>原因</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rPr>
              <a:t>3</a:t>
            </a: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 </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访问野指针指向的空间，触发崩溃</a:t>
            </a: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pP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3"/>
          <a:stretch>
            <a:fillRect/>
          </a:stretch>
        </p:blipFill>
        <p:spPr>
          <a:xfrm>
            <a:off x="1236497" y="2451091"/>
            <a:ext cx="6789137" cy="1409766"/>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1826141" cy="584775"/>
          </a:xfrm>
          <a:prstGeom prst="rect">
            <a:avLst/>
          </a:prstGeom>
          <a:noFill/>
        </p:spPr>
        <p:txBody>
          <a:bodyPr wrap="none" rtlCol="0">
            <a:spAutoFit/>
          </a:bodyPr>
          <a:lstStyle/>
          <a:p>
            <a:r>
              <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rPr>
              <a:t>大众</a:t>
            </a:r>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崩溃</a:t>
            </a:r>
            <a:endPar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31" name="文本框 14"/>
          <p:cNvSpPr txBox="1"/>
          <p:nvPr/>
        </p:nvSpPr>
        <p:spPr>
          <a:xfrm>
            <a:off x="657987" y="1041847"/>
            <a:ext cx="7916169" cy="2031325"/>
          </a:xfrm>
          <a:prstGeom prst="rect">
            <a:avLst/>
          </a:prstGeom>
          <a:noFill/>
        </p:spPr>
        <p:txBody>
          <a:bodyPr wrap="square" rtlCol="0">
            <a:spAutoFit/>
          </a:bodyPr>
          <a:lstStyle/>
          <a:p>
            <a:pPr>
              <a:lnSpc>
                <a:spcPct val="150000"/>
              </a:lnSpc>
              <a:buFont typeface="Wingdings" panose="05000000000000000000" pitchFamily="2" charset="2"/>
              <a:buChar char="Ø"/>
            </a:pPr>
            <a:r>
              <a:rPr kumimoji="1" lang="zh-CN" altLang="en-US" sz="2400" b="1" dirty="0" smtClean="0">
                <a:solidFill>
                  <a:srgbClr val="FFFFFF"/>
                </a:solidFill>
                <a:latin typeface="微软雅黑" panose="020B0503020204020204" charset="-122"/>
                <a:ea typeface="微软雅黑" panose="020B0503020204020204" charset="-122"/>
                <a:cs typeface="微软雅黑" panose="020B0503020204020204" charset="-122"/>
              </a:rPr>
              <a:t>解决</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1. </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走查代码，针对未赋初值的变量重新赋初值</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2. </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引入资源破坏性测试方案，保障各种资源破坏的情况下引擎稳定</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1005403" cy="584775"/>
          </a:xfrm>
          <a:prstGeom prst="rect">
            <a:avLst/>
          </a:prstGeom>
          <a:noFill/>
        </p:spPr>
        <p:txBody>
          <a:bodyPr wrap="none" rtlCol="0">
            <a:spAutoFit/>
          </a:bodyPr>
          <a:lstStyle/>
          <a:p>
            <a:r>
              <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rPr>
              <a:t>总结</a:t>
            </a:r>
          </a:p>
        </p:txBody>
      </p:sp>
      <p:graphicFrame>
        <p:nvGraphicFramePr>
          <p:cNvPr id="4" name="图示 3"/>
          <p:cNvGraphicFramePr/>
          <p:nvPr>
            <p:extLst>
              <p:ext uri="{D42A27DB-BD31-4B8C-83A1-F6EECF244321}">
                <p14:modId xmlns:p14="http://schemas.microsoft.com/office/powerpoint/2010/main" val="3499384225"/>
              </p:ext>
            </p:extLst>
          </p:nvPr>
        </p:nvGraphicFramePr>
        <p:xfrm>
          <a:off x="2026275" y="1481070"/>
          <a:ext cx="5507866" cy="28591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1005403" cy="584775"/>
          </a:xfrm>
          <a:prstGeom prst="rect">
            <a:avLst/>
          </a:prstGeom>
          <a:noFill/>
        </p:spPr>
        <p:txBody>
          <a:bodyPr wrap="none" rtlCol="0">
            <a:spAutoFit/>
          </a:bodyPr>
          <a:lstStyle/>
          <a:p>
            <a:r>
              <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rPr>
              <a:t>回顾</a:t>
            </a:r>
          </a:p>
        </p:txBody>
      </p:sp>
      <p:graphicFrame>
        <p:nvGraphicFramePr>
          <p:cNvPr id="2" name="图示 1"/>
          <p:cNvGraphicFramePr/>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1005403" cy="584775"/>
          </a:xfrm>
          <a:prstGeom prst="rect">
            <a:avLst/>
          </a:prstGeom>
          <a:noFill/>
        </p:spPr>
        <p:txBody>
          <a:bodyPr wrap="none" rtlCol="0">
            <a:spAutoFit/>
          </a:bodyPr>
          <a:lstStyle/>
          <a:p>
            <a:r>
              <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rPr>
              <a:t>回顾</a:t>
            </a:r>
          </a:p>
        </p:txBody>
      </p:sp>
      <p:sp>
        <p:nvSpPr>
          <p:cNvPr id="31" name="文本框 14"/>
          <p:cNvSpPr txBox="1"/>
          <p:nvPr/>
        </p:nvSpPr>
        <p:spPr>
          <a:xfrm>
            <a:off x="657987" y="1041847"/>
            <a:ext cx="7916169" cy="3416320"/>
          </a:xfrm>
          <a:prstGeom prst="rect">
            <a:avLst/>
          </a:prstGeom>
          <a:noFill/>
        </p:spPr>
        <p:txBody>
          <a:bodyPr wrap="square" rtlCol="0">
            <a:spAutoFit/>
          </a:bodyPr>
          <a:lstStyle/>
          <a:p>
            <a:pPr>
              <a:lnSpc>
                <a:spcPct val="150000"/>
              </a:lnSpc>
              <a:buFont typeface="Wingdings" panose="05000000000000000000" pitchFamily="2" charset="2"/>
              <a:buChar char="Ø"/>
            </a:pPr>
            <a:r>
              <a:rPr kumimoji="1" lang="en-US" altLang="zh-CN" b="1" dirty="0">
                <a:solidFill>
                  <a:srgbClr val="FFFFFF"/>
                </a:solidFill>
                <a:latin typeface="微软雅黑" panose="020B0503020204020204" charset="-122"/>
                <a:ea typeface="微软雅黑" panose="020B0503020204020204" charset="-122"/>
                <a:cs typeface="微软雅黑" panose="020B0503020204020204" charset="-122"/>
              </a:rPr>
              <a:t>1. </a:t>
            </a:r>
            <a:r>
              <a:rPr kumimoji="1" lang="zh-CN" altLang="en-US" b="1" dirty="0">
                <a:solidFill>
                  <a:srgbClr val="FFFFFF"/>
                </a:solidFill>
                <a:latin typeface="微软雅黑" panose="020B0503020204020204" charset="-122"/>
                <a:ea typeface="微软雅黑" panose="020B0503020204020204" charset="-122"/>
                <a:cs typeface="微软雅黑" panose="020B0503020204020204" charset="-122"/>
              </a:rPr>
              <a:t>清晰的版本控制，</a:t>
            </a:r>
            <a:r>
              <a:rPr kumimoji="1" lang="zh-CN" altLang="zh-CN" b="1" dirty="0">
                <a:solidFill>
                  <a:srgbClr val="FFFFFF"/>
                </a:solidFill>
                <a:latin typeface="微软雅黑" panose="020B0503020204020204" charset="-122"/>
                <a:ea typeface="微软雅黑" panose="020B0503020204020204" charset="-122"/>
                <a:cs typeface="微软雅黑" panose="020B0503020204020204" charset="-122"/>
              </a:rPr>
              <a:t>便于快速针对线上问题进行复现</a:t>
            </a:r>
            <a:endParaRPr kumimoji="1" lang="en-US" altLang="zh-CN" b="1" dirty="0">
              <a:solidFill>
                <a:srgbClr val="FFFFFF"/>
              </a:solidFill>
              <a:latin typeface="微软雅黑" panose="020B0503020204020204" charset="-122"/>
              <a:ea typeface="微软雅黑" panose="020B0503020204020204" charset="-122"/>
              <a:cs typeface="微软雅黑" panose="020B0503020204020204" charset="-122"/>
            </a:endParaRPr>
          </a:p>
          <a:p>
            <a:pPr>
              <a:lnSpc>
                <a:spcPct val="150000"/>
              </a:lnSpc>
              <a:buFont typeface="Wingdings" panose="05000000000000000000" pitchFamily="2" charset="2"/>
              <a:buChar char="Ø"/>
            </a:pPr>
            <a:r>
              <a:rPr kumimoji="1" lang="en-US" altLang="zh-CN" b="1" dirty="0">
                <a:solidFill>
                  <a:srgbClr val="FFFFFF"/>
                </a:solidFill>
                <a:latin typeface="微软雅黑" panose="020B0503020204020204" charset="-122"/>
                <a:ea typeface="微软雅黑" panose="020B0503020204020204" charset="-122"/>
                <a:cs typeface="微软雅黑" panose="020B0503020204020204" charset="-122"/>
              </a:rPr>
              <a:t>2. </a:t>
            </a:r>
            <a:r>
              <a:rPr kumimoji="1" lang="zh-CN" altLang="zh-CN" b="1" dirty="0">
                <a:solidFill>
                  <a:srgbClr val="FFFFFF"/>
                </a:solidFill>
                <a:latin typeface="微软雅黑" panose="020B0503020204020204" charset="-122"/>
                <a:ea typeface="微软雅黑" panose="020B0503020204020204" charset="-122"/>
                <a:cs typeface="微软雅黑" panose="020B0503020204020204" charset="-122"/>
              </a:rPr>
              <a:t>充分的代码评审，认真审视每一行代码，理清每一种执行路径</a:t>
            </a:r>
            <a:endParaRPr kumimoji="1" lang="en-US" altLang="zh-CN" b="1" dirty="0">
              <a:solidFill>
                <a:srgbClr val="FFFFFF"/>
              </a:solidFill>
              <a:latin typeface="微软雅黑" panose="020B0503020204020204" charset="-122"/>
              <a:ea typeface="微软雅黑" panose="020B0503020204020204" charset="-122"/>
              <a:cs typeface="微软雅黑" panose="020B0503020204020204" charset="-122"/>
            </a:endParaRPr>
          </a:p>
          <a:p>
            <a:pPr>
              <a:lnSpc>
                <a:spcPct val="150000"/>
              </a:lnSpc>
              <a:buFont typeface="Wingdings" panose="05000000000000000000" pitchFamily="2" charset="2"/>
              <a:buChar char="Ø"/>
            </a:pPr>
            <a:r>
              <a:rPr kumimoji="1" lang="en-US" altLang="zh-CN" b="1" dirty="0">
                <a:solidFill>
                  <a:srgbClr val="FFFFFF"/>
                </a:solidFill>
                <a:latin typeface="微软雅黑" panose="020B0503020204020204" charset="-122"/>
                <a:ea typeface="微软雅黑" panose="020B0503020204020204" charset="-122"/>
                <a:cs typeface="微软雅黑" panose="020B0503020204020204" charset="-122"/>
              </a:rPr>
              <a:t>3. </a:t>
            </a:r>
            <a:r>
              <a:rPr kumimoji="1" lang="zh-CN" altLang="zh-CN" b="1" dirty="0">
                <a:solidFill>
                  <a:srgbClr val="FFFFFF"/>
                </a:solidFill>
                <a:latin typeface="微软雅黑" panose="020B0503020204020204" charset="-122"/>
                <a:ea typeface="微软雅黑" panose="020B0503020204020204" charset="-122"/>
                <a:cs typeface="微软雅黑" panose="020B0503020204020204" charset="-122"/>
              </a:rPr>
              <a:t>针对引擎的每个功能模块给出完善的功能规格和输入输出协议，并要求业务线严格按照约定进行集成</a:t>
            </a:r>
            <a:endParaRPr kumimoji="1" lang="en-US" altLang="zh-CN" b="1" dirty="0">
              <a:solidFill>
                <a:srgbClr val="FFFFFF"/>
              </a:solidFill>
              <a:latin typeface="微软雅黑" panose="020B0503020204020204" charset="-122"/>
              <a:ea typeface="微软雅黑" panose="020B0503020204020204" charset="-122"/>
              <a:cs typeface="微软雅黑" panose="020B0503020204020204" charset="-122"/>
            </a:endParaRPr>
          </a:p>
          <a:p>
            <a:pPr>
              <a:lnSpc>
                <a:spcPct val="150000"/>
              </a:lnSpc>
              <a:buFont typeface="Wingdings" panose="05000000000000000000" pitchFamily="2" charset="2"/>
              <a:buChar char="Ø"/>
            </a:pPr>
            <a:r>
              <a:rPr kumimoji="1" lang="en-US" altLang="zh-CN" b="1" dirty="0">
                <a:solidFill>
                  <a:srgbClr val="FFFFFF"/>
                </a:solidFill>
                <a:latin typeface="微软雅黑" panose="020B0503020204020204" charset="-122"/>
                <a:ea typeface="微软雅黑" panose="020B0503020204020204" charset="-122"/>
                <a:cs typeface="微软雅黑" panose="020B0503020204020204" charset="-122"/>
              </a:rPr>
              <a:t>4. </a:t>
            </a:r>
            <a:r>
              <a:rPr kumimoji="1" lang="zh-CN" altLang="zh-CN" b="1" dirty="0">
                <a:solidFill>
                  <a:srgbClr val="FFFFFF"/>
                </a:solidFill>
                <a:latin typeface="微软雅黑" panose="020B0503020204020204" charset="-122"/>
                <a:ea typeface="微软雅黑" panose="020B0503020204020204" charset="-122"/>
                <a:cs typeface="微软雅黑" panose="020B0503020204020204" charset="-122"/>
              </a:rPr>
              <a:t>慎用</a:t>
            </a:r>
            <a:r>
              <a:rPr kumimoji="1" lang="zh-CN" altLang="zh-CN" b="1" dirty="0" smtClean="0">
                <a:solidFill>
                  <a:srgbClr val="FFFFFF"/>
                </a:solidFill>
                <a:latin typeface="微软雅黑" panose="020B0503020204020204" charset="-122"/>
                <a:ea typeface="微软雅黑" panose="020B0503020204020204" charset="-122"/>
                <a:cs typeface="微软雅黑" panose="020B0503020204020204" charset="-122"/>
              </a:rPr>
              <a:t>中间</a:t>
            </a:r>
            <a:r>
              <a:rPr kumimoji="1" lang="zh-CN" altLang="en-US" b="1" dirty="0" smtClean="0">
                <a:solidFill>
                  <a:srgbClr val="FFFFFF"/>
                </a:solidFill>
                <a:latin typeface="微软雅黑" panose="020B0503020204020204" charset="-122"/>
                <a:ea typeface="微软雅黑" panose="020B0503020204020204" charset="-122"/>
                <a:cs typeface="微软雅黑" panose="020B0503020204020204" charset="-122"/>
              </a:rPr>
              <a:t>文</a:t>
            </a:r>
            <a:r>
              <a:rPr kumimoji="1" lang="zh-CN" altLang="zh-CN" b="1" dirty="0" smtClean="0">
                <a:solidFill>
                  <a:srgbClr val="FFFFFF"/>
                </a:solidFill>
                <a:latin typeface="微软雅黑" panose="020B0503020204020204" charset="-122"/>
                <a:ea typeface="微软雅黑" panose="020B0503020204020204" charset="-122"/>
                <a:cs typeface="微软雅黑" panose="020B0503020204020204" charset="-122"/>
              </a:rPr>
              <a:t>件</a:t>
            </a:r>
            <a:r>
              <a:rPr kumimoji="1" lang="zh-CN" altLang="zh-CN" b="1" dirty="0">
                <a:solidFill>
                  <a:srgbClr val="FFFFFF"/>
                </a:solidFill>
                <a:latin typeface="微软雅黑" panose="020B0503020204020204" charset="-122"/>
                <a:ea typeface="微软雅黑" panose="020B0503020204020204" charset="-122"/>
                <a:cs typeface="微软雅黑" panose="020B0503020204020204" charset="-122"/>
              </a:rPr>
              <a:t>，在使用</a:t>
            </a:r>
            <a:r>
              <a:rPr kumimoji="1" lang="zh-CN" altLang="zh-CN" b="1" dirty="0" smtClean="0">
                <a:solidFill>
                  <a:srgbClr val="FFFFFF"/>
                </a:solidFill>
                <a:latin typeface="微软雅黑" panose="020B0503020204020204" charset="-122"/>
                <a:ea typeface="微软雅黑" panose="020B0503020204020204" charset="-122"/>
                <a:cs typeface="微软雅黑" panose="020B0503020204020204" charset="-122"/>
              </a:rPr>
              <a:t>中间</a:t>
            </a:r>
            <a:r>
              <a:rPr kumimoji="1" lang="zh-CN" altLang="en-US" b="1" dirty="0" smtClean="0">
                <a:solidFill>
                  <a:srgbClr val="FFFFFF"/>
                </a:solidFill>
                <a:latin typeface="微软雅黑" panose="020B0503020204020204" charset="-122"/>
                <a:ea typeface="微软雅黑" panose="020B0503020204020204" charset="-122"/>
                <a:cs typeface="微软雅黑" panose="020B0503020204020204" charset="-122"/>
              </a:rPr>
              <a:t>文</a:t>
            </a:r>
            <a:r>
              <a:rPr kumimoji="1" lang="zh-CN" altLang="zh-CN" b="1" dirty="0" smtClean="0">
                <a:solidFill>
                  <a:srgbClr val="FFFFFF"/>
                </a:solidFill>
                <a:latin typeface="微软雅黑" panose="020B0503020204020204" charset="-122"/>
                <a:ea typeface="微软雅黑" panose="020B0503020204020204" charset="-122"/>
                <a:cs typeface="微软雅黑" panose="020B0503020204020204" charset="-122"/>
              </a:rPr>
              <a:t>件</a:t>
            </a:r>
            <a:r>
              <a:rPr kumimoji="1" lang="zh-CN" altLang="zh-CN" b="1" dirty="0">
                <a:solidFill>
                  <a:srgbClr val="FFFFFF"/>
                </a:solidFill>
                <a:latin typeface="微软雅黑" panose="020B0503020204020204" charset="-122"/>
                <a:ea typeface="微软雅黑" panose="020B0503020204020204" charset="-122"/>
                <a:cs typeface="微软雅黑" panose="020B0503020204020204" charset="-122"/>
              </a:rPr>
              <a:t>时应进行严格的资源一致性、正确性验证，并在资源异常时进行安全回滚</a:t>
            </a:r>
            <a:endParaRPr kumimoji="1" lang="en-US" altLang="zh-CN" b="1" dirty="0">
              <a:solidFill>
                <a:srgbClr val="FFFFFF"/>
              </a:solidFill>
              <a:latin typeface="微软雅黑" panose="020B0503020204020204" charset="-122"/>
              <a:ea typeface="微软雅黑" panose="020B0503020204020204" charset="-122"/>
              <a:cs typeface="微软雅黑" panose="020B0503020204020204" charset="-122"/>
            </a:endParaRPr>
          </a:p>
          <a:p>
            <a:pPr>
              <a:lnSpc>
                <a:spcPct val="150000"/>
              </a:lnSpc>
              <a:buFont typeface="Wingdings" panose="05000000000000000000" pitchFamily="2" charset="2"/>
              <a:buChar char="Ø"/>
            </a:pPr>
            <a:r>
              <a:rPr kumimoji="1" lang="en-US" altLang="zh-CN" b="1" dirty="0">
                <a:solidFill>
                  <a:srgbClr val="FFFFFF"/>
                </a:solidFill>
                <a:latin typeface="微软雅黑" panose="020B0503020204020204" charset="-122"/>
                <a:ea typeface="微软雅黑" panose="020B0503020204020204" charset="-122"/>
                <a:cs typeface="微软雅黑" panose="020B0503020204020204" charset="-122"/>
              </a:rPr>
              <a:t>5. </a:t>
            </a:r>
            <a:r>
              <a:rPr kumimoji="1" lang="zh-CN" altLang="zh-CN" b="1" dirty="0">
                <a:solidFill>
                  <a:srgbClr val="FFFFFF"/>
                </a:solidFill>
                <a:latin typeface="微软雅黑" panose="020B0503020204020204" charset="-122"/>
                <a:ea typeface="微软雅黑" panose="020B0503020204020204" charset="-122"/>
                <a:cs typeface="微软雅黑" panose="020B0503020204020204" charset="-122"/>
              </a:rPr>
              <a:t>在测试版本和上线版本之间进行充分的一致性对比测试，保证两者使用的参数配置、执行</a:t>
            </a:r>
            <a:r>
              <a:rPr kumimoji="1" lang="zh-CN" altLang="zh-CN" b="1" dirty="0" smtClean="0">
                <a:solidFill>
                  <a:srgbClr val="FFFFFF"/>
                </a:solidFill>
                <a:latin typeface="微软雅黑" panose="020B0503020204020204" charset="-122"/>
                <a:ea typeface="微软雅黑" panose="020B0503020204020204" charset="-122"/>
                <a:cs typeface="微软雅黑" panose="020B0503020204020204" charset="-122"/>
              </a:rPr>
              <a:t>效果</a:t>
            </a:r>
            <a:r>
              <a:rPr kumimoji="1" lang="zh-CN" altLang="en-US" b="1" dirty="0" smtClean="0">
                <a:solidFill>
                  <a:srgbClr val="FFFFFF"/>
                </a:solidFill>
                <a:latin typeface="微软雅黑" panose="020B0503020204020204" charset="-122"/>
                <a:ea typeface="微软雅黑" panose="020B0503020204020204" charset="-122"/>
                <a:cs typeface="微软雅黑" panose="020B0503020204020204" charset="-122"/>
              </a:rPr>
              <a:t>、运行副作用</a:t>
            </a:r>
            <a:r>
              <a:rPr kumimoji="1" lang="zh-CN" altLang="zh-CN" b="1" dirty="0" smtClean="0">
                <a:solidFill>
                  <a:srgbClr val="FFFFFF"/>
                </a:solidFill>
                <a:latin typeface="微软雅黑" panose="020B0503020204020204" charset="-122"/>
                <a:ea typeface="微软雅黑" panose="020B0503020204020204" charset="-122"/>
                <a:cs typeface="微软雅黑" panose="020B0503020204020204" charset="-122"/>
              </a:rPr>
              <a:t>完全一致</a:t>
            </a:r>
            <a:endParaRPr kumimoji="1" lang="en-US" altLang="zh-CN" dirty="0" smtClean="0">
              <a:solidFill>
                <a:srgbClr val="FFFFFF"/>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0000022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2646878" cy="584775"/>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昂贵的开关项</a:t>
            </a:r>
            <a:endPar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31" name="文本框 14"/>
          <p:cNvSpPr txBox="1"/>
          <p:nvPr/>
        </p:nvSpPr>
        <p:spPr>
          <a:xfrm>
            <a:off x="657987" y="1041847"/>
            <a:ext cx="7916169" cy="3508653"/>
          </a:xfrm>
          <a:prstGeom prst="rect">
            <a:avLst/>
          </a:prstGeom>
          <a:noFill/>
        </p:spPr>
        <p:txBody>
          <a:bodyPr wrap="square" rtlCol="0">
            <a:spAutoFit/>
          </a:bodyPr>
          <a:lstStyle/>
          <a:p>
            <a:pPr>
              <a:lnSpc>
                <a:spcPct val="150000"/>
              </a:lnSpc>
              <a:buFont typeface="Wingdings" panose="05000000000000000000" pitchFamily="2" charset="2"/>
              <a:buChar char="Ø"/>
            </a:pPr>
            <a:r>
              <a:rPr kumimoji="1" lang="zh-CN" altLang="en-US" sz="2400" b="1" dirty="0" smtClean="0">
                <a:solidFill>
                  <a:srgbClr val="FFFFFF"/>
                </a:solidFill>
                <a:latin typeface="微软雅黑" panose="020B0503020204020204" charset="-122"/>
                <a:ea typeface="微软雅黑" panose="020B0503020204020204" charset="-122"/>
                <a:cs typeface="微软雅黑" panose="020B0503020204020204" charset="-122"/>
              </a:rPr>
              <a:t>背景和事故</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车载吉利项目发布的正式版本，在目标车型量产之后，用户车机系统内置的存储空间被耗完</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大量用户投诉，最终导致变相赔款</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a:lnSpc>
                <a:spcPct val="150000"/>
              </a:lnSpc>
              <a:buFont typeface="Wingdings" panose="05000000000000000000" pitchFamily="2" charset="2"/>
              <a:buChar char="Ø"/>
            </a:pPr>
            <a:r>
              <a:rPr kumimoji="1" lang="zh-CN" altLang="en-US" sz="2400" b="1" dirty="0" smtClean="0">
                <a:solidFill>
                  <a:srgbClr val="FFFFFF"/>
                </a:solidFill>
                <a:latin typeface="微软雅黑" panose="020B0503020204020204" charset="-122"/>
                <a:ea typeface="微软雅黑" panose="020B0503020204020204" charset="-122"/>
                <a:cs typeface="微软雅黑" panose="020B0503020204020204" charset="-122"/>
              </a:rPr>
              <a:t>原因与解决</a:t>
            </a: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最终版本的某个模块日志配置文件中，日志开关项是打开的</a:t>
            </a: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dirty="0" smtClean="0">
                <a:solidFill>
                  <a:srgbClr val="FF0000"/>
                </a:solidFill>
                <a:latin typeface="微软雅黑" panose="020B0503020204020204" charset="-122"/>
                <a:ea typeface="微软雅黑" panose="020B0503020204020204" charset="-122"/>
                <a:cs typeface="微软雅黑" panose="020B0503020204020204" charset="-122"/>
              </a:rPr>
              <a:t>关闭日志开关项</a:t>
            </a:r>
            <a:endParaRPr kumimoji="1" lang="en-US" altLang="zh-CN" sz="2000"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
                                            <p:txEl>
                                              <p:pRg st="1" end="1"/>
                                            </p:txEl>
                                          </p:spTgt>
                                        </p:tgtEl>
                                        <p:attrNameLst>
                                          <p:attrName>style.visibility</p:attrName>
                                        </p:attrNameLst>
                                      </p:cBhvr>
                                      <p:to>
                                        <p:strVal val="visible"/>
                                      </p:to>
                                    </p:set>
                                    <p:animEffect transition="in" filter="fade">
                                      <p:cBhvr>
                                        <p:cTn id="10" dur="500"/>
                                        <p:tgtEl>
                                          <p:spTgt spid="3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xEl>
                                              <p:pRg st="2" end="2"/>
                                            </p:txEl>
                                          </p:spTgt>
                                        </p:tgtEl>
                                        <p:attrNameLst>
                                          <p:attrName>style.visibility</p:attrName>
                                        </p:attrNameLst>
                                      </p:cBhvr>
                                      <p:to>
                                        <p:strVal val="visible"/>
                                      </p:to>
                                    </p:set>
                                    <p:animEffect transition="in" filter="fade">
                                      <p:cBhvr>
                                        <p:cTn id="13" dur="500"/>
                                        <p:tgtEl>
                                          <p:spTgt spid="3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1">
                                            <p:txEl>
                                              <p:pRg st="3" end="3"/>
                                            </p:txEl>
                                          </p:spTgt>
                                        </p:tgtEl>
                                        <p:attrNameLst>
                                          <p:attrName>style.visibility</p:attrName>
                                        </p:attrNameLst>
                                      </p:cBhvr>
                                      <p:to>
                                        <p:strVal val="visible"/>
                                      </p:to>
                                    </p:set>
                                    <p:animEffect transition="in" filter="fade">
                                      <p:cBhvr>
                                        <p:cTn id="18" dur="500"/>
                                        <p:tgtEl>
                                          <p:spTgt spid="31">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1">
                                            <p:txEl>
                                              <p:pRg st="4" end="4"/>
                                            </p:txEl>
                                          </p:spTgt>
                                        </p:tgtEl>
                                        <p:attrNameLst>
                                          <p:attrName>style.visibility</p:attrName>
                                        </p:attrNameLst>
                                      </p:cBhvr>
                                      <p:to>
                                        <p:strVal val="visible"/>
                                      </p:to>
                                    </p:set>
                                    <p:animEffect transition="in" filter="fade">
                                      <p:cBhvr>
                                        <p:cTn id="21" dur="500"/>
                                        <p:tgtEl>
                                          <p:spTgt spid="31">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
                                            <p:txEl>
                                              <p:pRg st="5" end="5"/>
                                            </p:txEl>
                                          </p:spTgt>
                                        </p:tgtEl>
                                        <p:attrNameLst>
                                          <p:attrName>style.visibility</p:attrName>
                                        </p:attrNameLst>
                                      </p:cBhvr>
                                      <p:to>
                                        <p:strVal val="visible"/>
                                      </p:to>
                                    </p:set>
                                    <p:animEffect transition="in" filter="fade">
                                      <p:cBhvr>
                                        <p:cTn id="26" dur="500"/>
                                        <p:tgtEl>
                                          <p:spTgt spid="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626726" y="2196750"/>
            <a:ext cx="3450000" cy="75000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52017" y="2092949"/>
            <a:ext cx="5322689" cy="573881"/>
          </a:xfrm>
        </p:spPr>
        <p:txBody>
          <a:bodyPr/>
          <a:lstStyle/>
          <a:p>
            <a:pPr algn="ctr"/>
            <a:r>
              <a:rPr kumimoji="1" lang="zh-CN" altLang="en-US" sz="4050" dirty="0"/>
              <a:t>烫手的录音笔</a:t>
            </a:r>
            <a:endParaRPr kumimoji="1" lang="zh-CN" altLang="en-US" sz="4050" dirty="0"/>
          </a:p>
        </p:txBody>
      </p:sp>
      <p:sp>
        <p:nvSpPr>
          <p:cNvPr id="3" name="文本框 2"/>
          <p:cNvSpPr txBox="1"/>
          <p:nvPr/>
        </p:nvSpPr>
        <p:spPr>
          <a:xfrm>
            <a:off x="6281928" y="3648457"/>
            <a:ext cx="1664208" cy="507831"/>
          </a:xfrm>
          <a:prstGeom prst="rect">
            <a:avLst/>
          </a:prstGeom>
          <a:noFill/>
        </p:spPr>
        <p:txBody>
          <a:bodyPr wrap="square" rtlCol="0">
            <a:spAutoFit/>
          </a:bodyPr>
          <a:lstStyle/>
          <a:p>
            <a:pPr defTabSz="685800"/>
            <a:r>
              <a:rPr lang="zh-CN" altLang="en-US" sz="1350" dirty="0">
                <a:solidFill>
                  <a:srgbClr val="000000"/>
                </a:solidFill>
              </a:rPr>
              <a:t>本地引擎组</a:t>
            </a:r>
            <a:r>
              <a:rPr lang="en-US" altLang="zh-CN" sz="1350" dirty="0">
                <a:solidFill>
                  <a:srgbClr val="000000"/>
                </a:solidFill>
              </a:rPr>
              <a:t> </a:t>
            </a:r>
            <a:r>
              <a:rPr lang="zh-CN" altLang="en-US" sz="1350" dirty="0">
                <a:solidFill>
                  <a:srgbClr val="000000"/>
                </a:solidFill>
              </a:rPr>
              <a:t>费大勇</a:t>
            </a:r>
            <a:endParaRPr lang="en-US" altLang="zh-CN" sz="1350" dirty="0">
              <a:solidFill>
                <a:srgbClr val="000000"/>
              </a:solidFill>
            </a:endParaRPr>
          </a:p>
          <a:p>
            <a:pPr algn="ctr" defTabSz="685800"/>
            <a:r>
              <a:rPr lang="en-US" altLang="zh-CN" sz="1350" dirty="0">
                <a:solidFill>
                  <a:srgbClr val="000000"/>
                </a:solidFill>
              </a:rPr>
              <a:t>2020.08.20</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线连接符 7"/>
          <p:cNvCxnSpPr/>
          <p:nvPr/>
        </p:nvCxnSpPr>
        <p:spPr>
          <a:xfrm>
            <a:off x="1737259" y="2014878"/>
            <a:ext cx="986936" cy="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 name="直线连接符 8"/>
          <p:cNvCxnSpPr/>
          <p:nvPr/>
        </p:nvCxnSpPr>
        <p:spPr>
          <a:xfrm>
            <a:off x="1780954" y="3203895"/>
            <a:ext cx="986936" cy="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7" name="文本框 6"/>
          <p:cNvSpPr txBox="1"/>
          <p:nvPr/>
        </p:nvSpPr>
        <p:spPr>
          <a:xfrm>
            <a:off x="1815912" y="2153125"/>
            <a:ext cx="891591" cy="461665"/>
          </a:xfrm>
          <a:prstGeom prst="rect">
            <a:avLst/>
          </a:prstGeom>
          <a:noFill/>
        </p:spPr>
        <p:txBody>
          <a:bodyPr wrap="none" rtlCol="0">
            <a:spAutoFit/>
          </a:bodyPr>
          <a:lstStyle/>
          <a:p>
            <a:pPr defTabSz="685800"/>
            <a:r>
              <a:rPr kumimoji="1" lang="zh-CN" altLang="en-US" sz="2400" dirty="0">
                <a:solidFill>
                  <a:srgbClr val="000000"/>
                </a:solidFill>
                <a:latin typeface="微软雅黑" panose="020B0503020204020204" charset="-122"/>
                <a:ea typeface="微软雅黑" panose="020B0503020204020204" charset="-122"/>
                <a:cs typeface="微软雅黑" panose="020B0503020204020204" charset="-122"/>
              </a:rPr>
              <a:t>目 录</a:t>
            </a:r>
          </a:p>
        </p:txBody>
      </p:sp>
      <p:sp>
        <p:nvSpPr>
          <p:cNvPr id="8" name="文本框 7"/>
          <p:cNvSpPr txBox="1"/>
          <p:nvPr/>
        </p:nvSpPr>
        <p:spPr>
          <a:xfrm>
            <a:off x="1719780" y="2587430"/>
            <a:ext cx="1194558" cy="461665"/>
          </a:xfrm>
          <a:prstGeom prst="rect">
            <a:avLst/>
          </a:prstGeom>
          <a:noFill/>
        </p:spPr>
        <p:txBody>
          <a:bodyPr wrap="none" rtlCol="0">
            <a:spAutoFit/>
          </a:bodyPr>
          <a:lstStyle/>
          <a:p>
            <a:pPr defTabSz="685800"/>
            <a:r>
              <a:rPr kumimoji="1" lang="en-US" altLang="zh-CN" sz="2400" dirty="0">
                <a:solidFill>
                  <a:srgbClr val="000000"/>
                </a:solidFill>
                <a:latin typeface="Arial" panose="020B0604020202020204"/>
                <a:ea typeface="微软雅黑" panose="020B0503020204020204" charset="-122"/>
                <a:cs typeface="Arial" panose="020B0604020202020204"/>
              </a:rPr>
              <a:t>content</a:t>
            </a:r>
            <a:endParaRPr kumimoji="1" lang="zh-CN" altLang="en-US" sz="2400" dirty="0">
              <a:solidFill>
                <a:srgbClr val="000000"/>
              </a:solidFill>
              <a:latin typeface="Arial" panose="020B0604020202020204"/>
              <a:ea typeface="微软雅黑" panose="020B0503020204020204" charset="-122"/>
              <a:cs typeface="Arial" panose="020B0604020202020204"/>
            </a:endParaRPr>
          </a:p>
        </p:txBody>
      </p:sp>
      <p:sp>
        <p:nvSpPr>
          <p:cNvPr id="9" name="内容占位符 7"/>
          <p:cNvSpPr txBox="1">
            <a:spLocks noGrp="1"/>
          </p:cNvSpPr>
          <p:nvPr>
            <p:ph idx="1"/>
          </p:nvPr>
        </p:nvSpPr>
        <p:spPr>
          <a:xfrm>
            <a:off x="3332637" y="1464471"/>
            <a:ext cx="5715198" cy="2913105"/>
          </a:xfrm>
          <a:prstGeom prst="rect">
            <a:avLst/>
          </a:prstGeom>
          <a:noFill/>
        </p:spPr>
        <p:txBody>
          <a:bodyPr wrap="square" rtlCol="0">
            <a:spAutoFit/>
          </a:bodyPr>
          <a:lstStyle/>
          <a:p>
            <a:pPr>
              <a:lnSpc>
                <a:spcPct val="160000"/>
              </a:lnSpc>
              <a:buClr>
                <a:schemeClr val="folHlink"/>
              </a:buClr>
              <a:defRPr/>
            </a:pPr>
            <a:r>
              <a:rPr lang="zh-CN" altLang="en-US" b="1" dirty="0">
                <a:latin typeface="Times New Roman" pitchFamily="18" charset="0"/>
                <a:ea typeface="黑体" pitchFamily="49" charset="-122"/>
                <a:cs typeface="Times New Roman" pitchFamily="18" charset="0"/>
              </a:rPr>
              <a:t>一</a:t>
            </a:r>
            <a:r>
              <a:rPr lang="zh-CN" altLang="en-US" b="1" dirty="0" smtClean="0">
                <a:latin typeface="Times New Roman" pitchFamily="18" charset="0"/>
                <a:ea typeface="黑体" pitchFamily="49" charset="-122"/>
                <a:cs typeface="Times New Roman" pitchFamily="18" charset="0"/>
              </a:rPr>
              <a:t>、</a:t>
            </a:r>
            <a:r>
              <a:rPr lang="zh-CN" altLang="en-US" b="1" dirty="0">
                <a:latin typeface="Times New Roman" pitchFamily="18" charset="0"/>
                <a:ea typeface="黑体" pitchFamily="49" charset="-122"/>
                <a:cs typeface="Times New Roman" pitchFamily="18" charset="0"/>
              </a:rPr>
              <a:t>录音</a:t>
            </a:r>
            <a:r>
              <a:rPr lang="zh-CN" altLang="en-US" b="1" dirty="0" smtClean="0">
                <a:latin typeface="Times New Roman" pitchFamily="18" charset="0"/>
                <a:ea typeface="黑体" pitchFamily="49" charset="-122"/>
                <a:cs typeface="Times New Roman" pitchFamily="18" charset="0"/>
              </a:rPr>
              <a:t>笔项目背景</a:t>
            </a:r>
            <a:endParaRPr lang="zh-CN" altLang="en-US" b="1" dirty="0">
              <a:latin typeface="Times New Roman" pitchFamily="18" charset="0"/>
              <a:ea typeface="黑体" pitchFamily="49" charset="-122"/>
              <a:cs typeface="Times New Roman" pitchFamily="18" charset="0"/>
            </a:endParaRPr>
          </a:p>
          <a:p>
            <a:pPr>
              <a:lnSpc>
                <a:spcPct val="160000"/>
              </a:lnSpc>
              <a:buClr>
                <a:schemeClr val="folHlink"/>
              </a:buClr>
              <a:defRPr/>
            </a:pPr>
            <a:r>
              <a:rPr lang="zh-CN" altLang="en-US" b="1" dirty="0">
                <a:latin typeface="Times New Roman" pitchFamily="18" charset="0"/>
                <a:ea typeface="黑体" pitchFamily="49" charset="-122"/>
                <a:cs typeface="Times New Roman" pitchFamily="18" charset="0"/>
              </a:rPr>
              <a:t>二</a:t>
            </a:r>
            <a:r>
              <a:rPr lang="zh-CN" altLang="en-US" b="1" dirty="0" smtClean="0">
                <a:latin typeface="Times New Roman" pitchFamily="18" charset="0"/>
                <a:ea typeface="黑体" pitchFamily="49" charset="-122"/>
                <a:cs typeface="Times New Roman" pitchFamily="18" charset="0"/>
              </a:rPr>
              <a:t>、实测中的烫手</a:t>
            </a:r>
            <a:endParaRPr lang="en-US" altLang="zh-CN" b="1" dirty="0" smtClean="0">
              <a:latin typeface="Times New Roman" pitchFamily="18" charset="0"/>
              <a:ea typeface="黑体" pitchFamily="49" charset="-122"/>
              <a:cs typeface="Times New Roman" pitchFamily="18" charset="0"/>
            </a:endParaRPr>
          </a:p>
          <a:p>
            <a:pPr>
              <a:lnSpc>
                <a:spcPct val="160000"/>
              </a:lnSpc>
              <a:buClr>
                <a:schemeClr val="folHlink"/>
              </a:buClr>
              <a:defRPr/>
            </a:pPr>
            <a:r>
              <a:rPr lang="zh-CN" altLang="en-US" b="1" dirty="0" smtClean="0">
                <a:latin typeface="Times New Roman" pitchFamily="18" charset="0"/>
                <a:ea typeface="黑体" pitchFamily="49" charset="-122"/>
                <a:cs typeface="Times New Roman" pitchFamily="18" charset="0"/>
              </a:rPr>
              <a:t>三、如何解决烫手</a:t>
            </a:r>
            <a:endParaRPr lang="en-US" altLang="zh-CN" b="1" dirty="0" smtClean="0">
              <a:latin typeface="Times New Roman" pitchFamily="18" charset="0"/>
              <a:ea typeface="黑体" pitchFamily="49" charset="-122"/>
              <a:cs typeface="Times New Roman" pitchFamily="18" charset="0"/>
            </a:endParaRPr>
          </a:p>
          <a:p>
            <a:pPr>
              <a:lnSpc>
                <a:spcPct val="160000"/>
              </a:lnSpc>
              <a:buClr>
                <a:schemeClr val="folHlink"/>
              </a:buClr>
              <a:defRPr/>
            </a:pPr>
            <a:r>
              <a:rPr lang="zh-CN" altLang="en-US" b="1" dirty="0" smtClean="0">
                <a:latin typeface="Times New Roman" pitchFamily="18" charset="0"/>
                <a:ea typeface="黑体" pitchFamily="49" charset="-122"/>
                <a:cs typeface="Times New Roman" pitchFamily="18" charset="0"/>
              </a:rPr>
              <a:t>四、总结</a:t>
            </a:r>
            <a:endParaRPr lang="en-US" altLang="zh-CN" b="1" dirty="0">
              <a:latin typeface="Times New Roman" pitchFamily="18" charset="0"/>
              <a:ea typeface="黑体" pitchFamily="49" charset="-122"/>
              <a:cs typeface="Times New Roman" pitchFamily="18" charset="0"/>
            </a:endParaRPr>
          </a:p>
          <a:p>
            <a:pPr>
              <a:lnSpc>
                <a:spcPct val="160000"/>
              </a:lnSpc>
              <a:buClr>
                <a:schemeClr val="folHlink"/>
              </a:buClr>
              <a:defRPr/>
            </a:pPr>
            <a:endParaRPr lang="en-US" altLang="zh-CN" b="1" dirty="0">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6080718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7"/>
          <p:cNvSpPr txBox="1">
            <a:spLocks noGrp="1"/>
          </p:cNvSpPr>
          <p:nvPr>
            <p:ph idx="1"/>
          </p:nvPr>
        </p:nvSpPr>
        <p:spPr>
          <a:xfrm>
            <a:off x="3419856" y="2406303"/>
            <a:ext cx="2084832" cy="609398"/>
          </a:xfrm>
          <a:prstGeom prst="rect">
            <a:avLst/>
          </a:prstGeom>
          <a:noFill/>
        </p:spPr>
        <p:txBody>
          <a:bodyPr wrap="square" rtlCol="0">
            <a:spAutoFit/>
          </a:bodyPr>
          <a:lstStyle/>
          <a:p>
            <a:pPr marL="0" indent="0">
              <a:lnSpc>
                <a:spcPct val="160000"/>
              </a:lnSpc>
              <a:buClr>
                <a:schemeClr val="folHlink"/>
              </a:buClr>
              <a:buNone/>
              <a:defRPr/>
            </a:pPr>
            <a:r>
              <a:rPr lang="zh-CN" altLang="en-US" b="1" dirty="0">
                <a:latin typeface="Times New Roman" pitchFamily="18" charset="0"/>
                <a:ea typeface="黑体" pitchFamily="49" charset="-122"/>
                <a:cs typeface="Times New Roman" pitchFamily="18" charset="0"/>
              </a:rPr>
              <a:t>录音笔项目背景</a:t>
            </a:r>
          </a:p>
        </p:txBody>
      </p:sp>
    </p:spTree>
    <p:extLst>
      <p:ext uri="{BB962C8B-B14F-4D97-AF65-F5344CB8AC3E}">
        <p14:creationId xmlns:p14="http://schemas.microsoft.com/office/powerpoint/2010/main" val="23193954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6918" y="81248"/>
            <a:ext cx="2183606" cy="577454"/>
          </a:xfrm>
          <a:prstGeom prst="rect">
            <a:avLst/>
          </a:prstGeom>
          <a:noFill/>
          <a:ln w="9525">
            <a:noFill/>
            <a:miter lim="800000"/>
            <a:headEnd/>
            <a:tailEnd/>
          </a:ln>
        </p:spPr>
        <p:txBody>
          <a:bodyPr anchor="ctr"/>
          <a:lstStyle>
            <a:defPPr>
              <a:defRPr lang="zh-CN"/>
            </a:defPPr>
            <a:lvl1pPr algn="ctr">
              <a:defRPr sz="4400" b="1">
                <a:effectLst>
                  <a:outerShdw blurRad="38100" dist="38100" dir="2700000" algn="tl">
                    <a:srgbClr val="C0C0C0"/>
                  </a:outerShdw>
                </a:effectLst>
                <a:latin typeface="Times New Roman" pitchFamily="18" charset="0"/>
                <a:ea typeface="黑体" pitchFamily="49" charset="-122"/>
                <a:cs typeface="Times New Roman" pitchFamily="18" charset="0"/>
              </a:defRPr>
            </a:lvl1pPr>
          </a:lstStyle>
          <a:p>
            <a:pPr defTabSz="685800">
              <a:defRPr/>
            </a:pPr>
            <a:endParaRPr lang="zh-CN" altLang="en-US" sz="2250" dirty="0">
              <a:solidFill>
                <a:srgbClr val="242DA2"/>
              </a:solidFill>
            </a:endParaRPr>
          </a:p>
        </p:txBody>
      </p:sp>
      <p:cxnSp>
        <p:nvCxnSpPr>
          <p:cNvPr id="7" name="连接符: 肘形 34"/>
          <p:cNvCxnSpPr>
            <a:cxnSpLocks/>
          </p:cNvCxnSpPr>
          <p:nvPr/>
        </p:nvCxnSpPr>
        <p:spPr>
          <a:xfrm>
            <a:off x="234315" y="62960"/>
            <a:ext cx="1620441" cy="432197"/>
          </a:xfrm>
          <a:prstGeom prst="bentConnector3">
            <a:avLst>
              <a:gd name="adj1" fmla="val 48"/>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cxnSp>
        <p:nvCxnSpPr>
          <p:cNvPr id="8" name="连接符: 肘形 37"/>
          <p:cNvCxnSpPr>
            <a:cxnSpLocks/>
          </p:cNvCxnSpPr>
          <p:nvPr/>
        </p:nvCxnSpPr>
        <p:spPr>
          <a:xfrm>
            <a:off x="172403" y="62960"/>
            <a:ext cx="1706166" cy="495300"/>
          </a:xfrm>
          <a:prstGeom prst="bentConnector3">
            <a:avLst>
              <a:gd name="adj1" fmla="val -486"/>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22219" y="137486"/>
            <a:ext cx="1948577" cy="369332"/>
          </a:xfrm>
          <a:prstGeom prst="rect">
            <a:avLst/>
          </a:prstGeom>
          <a:noFill/>
        </p:spPr>
        <p:txBody>
          <a:bodyPr wrap="square" rtlCol="0">
            <a:spAutoFit/>
          </a:bodyPr>
          <a:lstStyle/>
          <a:p>
            <a:pPr defTabSz="685800"/>
            <a:r>
              <a:rPr lang="zh-CN" altLang="en-US" b="1" dirty="0">
                <a:solidFill>
                  <a:srgbClr val="000000"/>
                </a:solidFill>
              </a:rPr>
              <a:t>录音笔项目背景</a:t>
            </a:r>
          </a:p>
        </p:txBody>
      </p:sp>
      <p:pic>
        <p:nvPicPr>
          <p:cNvPr id="9" name="图片 8"/>
          <p:cNvPicPr/>
          <p:nvPr/>
        </p:nvPicPr>
        <p:blipFill>
          <a:blip r:embed="rId3"/>
          <a:stretch>
            <a:fillRect/>
          </a:stretch>
        </p:blipFill>
        <p:spPr>
          <a:xfrm>
            <a:off x="564166" y="1114520"/>
            <a:ext cx="3955733" cy="1835468"/>
          </a:xfrm>
          <a:prstGeom prst="rect">
            <a:avLst/>
          </a:prstGeom>
        </p:spPr>
      </p:pic>
      <p:pic>
        <p:nvPicPr>
          <p:cNvPr id="2" name="图片 1"/>
          <p:cNvPicPr>
            <a:picLocks noChangeAspect="1"/>
          </p:cNvPicPr>
          <p:nvPr/>
        </p:nvPicPr>
        <p:blipFill>
          <a:blip r:embed="rId4"/>
          <a:stretch>
            <a:fillRect/>
          </a:stretch>
        </p:blipFill>
        <p:spPr>
          <a:xfrm>
            <a:off x="836891" y="1114521"/>
            <a:ext cx="2511200" cy="3637079"/>
          </a:xfrm>
          <a:prstGeom prst="rect">
            <a:avLst/>
          </a:prstGeom>
        </p:spPr>
      </p:pic>
      <p:sp>
        <p:nvSpPr>
          <p:cNvPr id="3" name="文本框 2"/>
          <p:cNvSpPr txBox="1"/>
          <p:nvPr/>
        </p:nvSpPr>
        <p:spPr>
          <a:xfrm>
            <a:off x="4956048" y="1463040"/>
            <a:ext cx="3529584" cy="1962076"/>
          </a:xfrm>
          <a:prstGeom prst="rect">
            <a:avLst/>
          </a:prstGeom>
          <a:noFill/>
        </p:spPr>
        <p:txBody>
          <a:bodyPr wrap="square" rtlCol="0">
            <a:spAutoFit/>
          </a:bodyPr>
          <a:lstStyle/>
          <a:p>
            <a:pPr marL="214313" indent="-214313" defTabSz="685800">
              <a:buClr>
                <a:srgbClr val="FF0000"/>
              </a:buClr>
              <a:buFont typeface="Wingdings" panose="05000000000000000000" pitchFamily="2" charset="2"/>
              <a:buChar char="u"/>
            </a:pPr>
            <a:r>
              <a:rPr lang="en-US" altLang="zh-CN" sz="1350" dirty="0">
                <a:solidFill>
                  <a:srgbClr val="000000"/>
                </a:solidFill>
              </a:rPr>
              <a:t>1.</a:t>
            </a:r>
            <a:r>
              <a:rPr lang="zh-CN" altLang="en-US" sz="1350" dirty="0">
                <a:solidFill>
                  <a:srgbClr val="000000"/>
                </a:solidFill>
              </a:rPr>
              <a:t>录音笔品牌繁多、竞争激烈</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2.</a:t>
            </a:r>
            <a:r>
              <a:rPr lang="zh-CN" altLang="en-US" sz="1350" dirty="0">
                <a:solidFill>
                  <a:srgbClr val="000000"/>
                </a:solidFill>
              </a:rPr>
              <a:t>新一代录音笔需要新的卖点</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3.</a:t>
            </a:r>
            <a:r>
              <a:rPr lang="zh-CN" altLang="en-US" sz="1350" dirty="0">
                <a:solidFill>
                  <a:srgbClr val="000000"/>
                </a:solidFill>
              </a:rPr>
              <a:t>需要在技术上超越竞品，占领技术制高点</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4.</a:t>
            </a:r>
            <a:r>
              <a:rPr lang="zh-CN" altLang="en-US" sz="1350" noProof="1">
                <a:solidFill>
                  <a:srgbClr val="000000"/>
                </a:solidFill>
              </a:rPr>
              <a:t>落地本地实时转写能力，实现离线转写的业界首发</a:t>
            </a:r>
            <a:endParaRPr lang="zh-CN" altLang="en-US" sz="1350" dirty="0">
              <a:solidFill>
                <a:srgbClr val="000000"/>
              </a:solidFill>
            </a:endParaRPr>
          </a:p>
        </p:txBody>
      </p:sp>
    </p:spTree>
    <p:extLst>
      <p:ext uri="{BB962C8B-B14F-4D97-AF65-F5344CB8AC3E}">
        <p14:creationId xmlns:p14="http://schemas.microsoft.com/office/powerpoint/2010/main" val="21729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6918" y="81248"/>
            <a:ext cx="2183606" cy="577454"/>
          </a:xfrm>
          <a:prstGeom prst="rect">
            <a:avLst/>
          </a:prstGeom>
          <a:noFill/>
          <a:ln w="9525">
            <a:noFill/>
            <a:miter lim="800000"/>
            <a:headEnd/>
            <a:tailEnd/>
          </a:ln>
        </p:spPr>
        <p:txBody>
          <a:bodyPr anchor="ctr"/>
          <a:lstStyle>
            <a:defPPr>
              <a:defRPr lang="zh-CN"/>
            </a:defPPr>
            <a:lvl1pPr algn="ctr">
              <a:defRPr sz="4400" b="1">
                <a:effectLst>
                  <a:outerShdw blurRad="38100" dist="38100" dir="2700000" algn="tl">
                    <a:srgbClr val="C0C0C0"/>
                  </a:outerShdw>
                </a:effectLst>
                <a:latin typeface="Times New Roman" pitchFamily="18" charset="0"/>
                <a:ea typeface="黑体" pitchFamily="49" charset="-122"/>
                <a:cs typeface="Times New Roman" pitchFamily="18" charset="0"/>
              </a:defRPr>
            </a:lvl1pPr>
          </a:lstStyle>
          <a:p>
            <a:pPr defTabSz="685800">
              <a:defRPr/>
            </a:pPr>
            <a:endParaRPr lang="zh-CN" altLang="en-US" sz="2250" dirty="0">
              <a:solidFill>
                <a:srgbClr val="242DA2"/>
              </a:solidFill>
            </a:endParaRPr>
          </a:p>
        </p:txBody>
      </p:sp>
      <p:cxnSp>
        <p:nvCxnSpPr>
          <p:cNvPr id="7" name="连接符: 肘形 34"/>
          <p:cNvCxnSpPr>
            <a:cxnSpLocks/>
          </p:cNvCxnSpPr>
          <p:nvPr/>
        </p:nvCxnSpPr>
        <p:spPr>
          <a:xfrm>
            <a:off x="234315" y="62960"/>
            <a:ext cx="1620441" cy="432197"/>
          </a:xfrm>
          <a:prstGeom prst="bentConnector3">
            <a:avLst>
              <a:gd name="adj1" fmla="val 48"/>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cxnSp>
        <p:nvCxnSpPr>
          <p:cNvPr id="8" name="连接符: 肘形 37"/>
          <p:cNvCxnSpPr>
            <a:cxnSpLocks/>
          </p:cNvCxnSpPr>
          <p:nvPr/>
        </p:nvCxnSpPr>
        <p:spPr>
          <a:xfrm>
            <a:off x="172403" y="62960"/>
            <a:ext cx="1706166" cy="495300"/>
          </a:xfrm>
          <a:prstGeom prst="bentConnector3">
            <a:avLst>
              <a:gd name="adj1" fmla="val -486"/>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94786" y="137975"/>
            <a:ext cx="2136934" cy="369332"/>
          </a:xfrm>
          <a:prstGeom prst="rect">
            <a:avLst/>
          </a:prstGeom>
          <a:noFill/>
        </p:spPr>
        <p:txBody>
          <a:bodyPr wrap="square" rtlCol="0">
            <a:spAutoFit/>
          </a:bodyPr>
          <a:lstStyle/>
          <a:p>
            <a:pPr defTabSz="685800"/>
            <a:r>
              <a:rPr lang="zh-CN" altLang="en-US" b="1" dirty="0">
                <a:solidFill>
                  <a:srgbClr val="000000"/>
                </a:solidFill>
              </a:rPr>
              <a:t>本地转写技术路线</a:t>
            </a:r>
          </a:p>
        </p:txBody>
      </p:sp>
      <p:grpSp>
        <p:nvGrpSpPr>
          <p:cNvPr id="98" name="组合 97"/>
          <p:cNvGrpSpPr/>
          <p:nvPr/>
        </p:nvGrpSpPr>
        <p:grpSpPr>
          <a:xfrm>
            <a:off x="357592" y="900511"/>
            <a:ext cx="8605433" cy="3604814"/>
            <a:chOff x="1187989" y="1276881"/>
            <a:chExt cx="10170131" cy="4307055"/>
          </a:xfrm>
        </p:grpSpPr>
        <p:pic>
          <p:nvPicPr>
            <p:cNvPr id="10" name="图片 9">
              <a:extLst>
                <a:ext uri="{FF2B5EF4-FFF2-40B4-BE49-F238E27FC236}">
                  <a16:creationId xmlns:a16="http://schemas.microsoft.com/office/drawing/2014/main" xmlns="" id="{BEBB9935-8FE3-4412-9BE4-2454761F9A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2465" y="1869545"/>
              <a:ext cx="1207911" cy="262880"/>
            </a:xfrm>
            <a:prstGeom prst="rect">
              <a:avLst/>
            </a:prstGeom>
          </p:spPr>
        </p:pic>
        <p:cxnSp>
          <p:nvCxnSpPr>
            <p:cNvPr id="12" name="直接箭头连接符 11"/>
            <p:cNvCxnSpPr>
              <a:stCxn id="15" idx="3"/>
              <a:endCxn id="76" idx="1"/>
            </p:cNvCxnSpPr>
            <p:nvPr/>
          </p:nvCxnSpPr>
          <p:spPr>
            <a:xfrm flipV="1">
              <a:off x="6382769" y="1992467"/>
              <a:ext cx="1737103" cy="114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4"/>
            <a:stretch>
              <a:fillRect/>
            </a:stretch>
          </p:blipFill>
          <p:spPr>
            <a:xfrm>
              <a:off x="3662609" y="1653866"/>
              <a:ext cx="574804" cy="301793"/>
            </a:xfrm>
            <a:prstGeom prst="rect">
              <a:avLst/>
            </a:prstGeom>
          </p:spPr>
        </p:pic>
        <p:sp>
          <p:nvSpPr>
            <p:cNvPr id="15" name="圆角矩形 14"/>
            <p:cNvSpPr/>
            <p:nvPr/>
          </p:nvSpPr>
          <p:spPr>
            <a:xfrm>
              <a:off x="4978196" y="1633690"/>
              <a:ext cx="1404573" cy="740400"/>
            </a:xfrm>
            <a:prstGeom prst="roundRect">
              <a:avLst/>
            </a:prstGeom>
            <a:solidFill>
              <a:srgbClr val="00B0F0"/>
            </a:solidFill>
            <a:ln>
              <a:solidFill>
                <a:schemeClr val="accent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altLang="zh-CN" sz="1350" dirty="0" err="1">
                  <a:solidFill>
                    <a:srgbClr val="000000"/>
                  </a:solidFill>
                </a:rPr>
                <a:t>vad</a:t>
              </a:r>
              <a:r>
                <a:rPr lang="zh-CN" altLang="en-US" sz="1350" dirty="0">
                  <a:solidFill>
                    <a:srgbClr val="000000"/>
                  </a:solidFill>
                </a:rPr>
                <a:t>、</a:t>
              </a:r>
              <a:r>
                <a:rPr lang="en-US" altLang="zh-CN" sz="1350" dirty="0" err="1">
                  <a:solidFill>
                    <a:srgbClr val="000000"/>
                  </a:solidFill>
                </a:rPr>
                <a:t>fea</a:t>
              </a:r>
              <a:endParaRPr lang="zh-CN" altLang="en-US" sz="1350" dirty="0">
                <a:solidFill>
                  <a:srgbClr val="000000"/>
                </a:solidFill>
              </a:endParaRPr>
            </a:p>
          </p:txBody>
        </p:sp>
        <p:sp>
          <p:nvSpPr>
            <p:cNvPr id="19" name="圆角矩形 18"/>
            <p:cNvSpPr/>
            <p:nvPr/>
          </p:nvSpPr>
          <p:spPr>
            <a:xfrm>
              <a:off x="8362937" y="3560060"/>
              <a:ext cx="1404573" cy="740400"/>
            </a:xfrm>
            <a:prstGeom prst="roundRect">
              <a:avLst/>
            </a:prstGeom>
            <a:solidFill>
              <a:srgbClr val="00B0F0"/>
            </a:solidFill>
            <a:ln>
              <a:solidFill>
                <a:schemeClr val="accent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altLang="zh-CN" sz="1350" dirty="0">
                  <a:solidFill>
                    <a:srgbClr val="000000"/>
                  </a:solidFill>
                </a:rPr>
                <a:t>CTC</a:t>
              </a:r>
              <a:endParaRPr lang="zh-CN" altLang="en-US" sz="1350" dirty="0">
                <a:solidFill>
                  <a:srgbClr val="000000"/>
                </a:solidFill>
              </a:endParaRPr>
            </a:p>
          </p:txBody>
        </p:sp>
        <p:sp>
          <p:nvSpPr>
            <p:cNvPr id="20" name="圆角矩形 19"/>
            <p:cNvSpPr/>
            <p:nvPr/>
          </p:nvSpPr>
          <p:spPr>
            <a:xfrm>
              <a:off x="4519029" y="3587888"/>
              <a:ext cx="1060884" cy="740400"/>
            </a:xfrm>
            <a:prstGeom prst="roundRect">
              <a:avLst/>
            </a:prstGeom>
            <a:solidFill>
              <a:srgbClr val="00B0F0"/>
            </a:solidFill>
            <a:ln>
              <a:solidFill>
                <a:schemeClr val="accent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altLang="zh-CN" sz="1350" dirty="0">
                  <a:solidFill>
                    <a:srgbClr val="000000"/>
                  </a:solidFill>
                </a:rPr>
                <a:t>CTC-LM</a:t>
              </a:r>
              <a:endParaRPr lang="zh-CN" altLang="en-US" sz="1350" dirty="0">
                <a:solidFill>
                  <a:srgbClr val="000000"/>
                </a:solidFill>
              </a:endParaRPr>
            </a:p>
          </p:txBody>
        </p:sp>
        <p:sp>
          <p:nvSpPr>
            <p:cNvPr id="22" name="圆角矩形 21"/>
            <p:cNvSpPr/>
            <p:nvPr/>
          </p:nvSpPr>
          <p:spPr>
            <a:xfrm>
              <a:off x="6409312" y="3568713"/>
              <a:ext cx="1201206" cy="740400"/>
            </a:xfrm>
            <a:prstGeom prst="roundRect">
              <a:avLst/>
            </a:prstGeom>
            <a:solidFill>
              <a:srgbClr val="00B0F0"/>
            </a:solidFill>
            <a:ln>
              <a:solidFill>
                <a:schemeClr val="accent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altLang="zh-CN" sz="1350" dirty="0">
                  <a:solidFill>
                    <a:srgbClr val="000000"/>
                  </a:solidFill>
                </a:rPr>
                <a:t>CTC-WFST</a:t>
              </a:r>
              <a:endParaRPr lang="zh-CN" altLang="en-US" sz="1350" dirty="0">
                <a:solidFill>
                  <a:srgbClr val="000000"/>
                </a:solidFill>
              </a:endParaRPr>
            </a:p>
          </p:txBody>
        </p:sp>
        <p:sp>
          <p:nvSpPr>
            <p:cNvPr id="24" name="圆角矩形 23"/>
            <p:cNvSpPr/>
            <p:nvPr/>
          </p:nvSpPr>
          <p:spPr>
            <a:xfrm>
              <a:off x="2842100" y="4104264"/>
              <a:ext cx="542254" cy="740400"/>
            </a:xfrm>
            <a:prstGeom prst="roundRect">
              <a:avLst/>
            </a:prstGeom>
            <a:solidFill>
              <a:srgbClr val="00B0F0"/>
            </a:solidFill>
            <a:ln>
              <a:solidFill>
                <a:schemeClr val="accent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altLang="zh-CN" sz="1350" dirty="0">
                  <a:solidFill>
                    <a:srgbClr val="000000"/>
                  </a:solidFill>
                </a:rPr>
                <a:t>PK</a:t>
              </a:r>
              <a:endParaRPr lang="zh-CN" altLang="en-US" sz="1350" dirty="0">
                <a:solidFill>
                  <a:srgbClr val="000000"/>
                </a:solidFill>
              </a:endParaRPr>
            </a:p>
          </p:txBody>
        </p:sp>
        <p:cxnSp>
          <p:nvCxnSpPr>
            <p:cNvPr id="25" name="直接箭头连接符 24"/>
            <p:cNvCxnSpPr/>
            <p:nvPr/>
          </p:nvCxnSpPr>
          <p:spPr>
            <a:xfrm flipH="1" flipV="1">
              <a:off x="7684374" y="3954639"/>
              <a:ext cx="554136" cy="34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flipV="1">
              <a:off x="7713123" y="4964417"/>
              <a:ext cx="554136" cy="34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flipV="1">
              <a:off x="5762546" y="3961284"/>
              <a:ext cx="554136" cy="34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flipV="1">
              <a:off x="5762546" y="4975357"/>
              <a:ext cx="554136" cy="34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圆角矩形 30"/>
            <p:cNvSpPr/>
            <p:nvPr/>
          </p:nvSpPr>
          <p:spPr>
            <a:xfrm>
              <a:off x="1187989" y="4130262"/>
              <a:ext cx="1060884" cy="740400"/>
            </a:xfrm>
            <a:prstGeom prst="roundRect">
              <a:avLst/>
            </a:prstGeom>
            <a:solidFill>
              <a:srgbClr val="00B0F0"/>
            </a:solidFill>
            <a:ln>
              <a:solidFill>
                <a:schemeClr val="accent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altLang="zh-CN" sz="1350" dirty="0">
                  <a:solidFill>
                    <a:srgbClr val="000000"/>
                  </a:solidFill>
                </a:rPr>
                <a:t>result</a:t>
              </a:r>
              <a:endParaRPr lang="zh-CN" altLang="en-US" sz="1350" dirty="0">
                <a:solidFill>
                  <a:srgbClr val="000000"/>
                </a:solidFill>
              </a:endParaRPr>
            </a:p>
          </p:txBody>
        </p:sp>
        <p:cxnSp>
          <p:nvCxnSpPr>
            <p:cNvPr id="32" name="直接箭头连接符 31"/>
            <p:cNvCxnSpPr/>
            <p:nvPr/>
          </p:nvCxnSpPr>
          <p:spPr>
            <a:xfrm flipH="1" flipV="1">
              <a:off x="2258951" y="4500462"/>
              <a:ext cx="554136" cy="34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endCxn id="15" idx="1"/>
            </p:cNvCxnSpPr>
            <p:nvPr/>
          </p:nvCxnSpPr>
          <p:spPr>
            <a:xfrm>
              <a:off x="3066450" y="1998081"/>
              <a:ext cx="1911746" cy="580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9065224" y="2160912"/>
              <a:ext cx="1" cy="13876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0036787" y="2023323"/>
              <a:ext cx="422031" cy="0"/>
            </a:xfrm>
            <a:prstGeom prst="line">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0458818" y="2023323"/>
              <a:ext cx="18478" cy="2970958"/>
            </a:xfrm>
            <a:prstGeom prst="line">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p:cNvSpPr/>
            <p:nvPr/>
          </p:nvSpPr>
          <p:spPr bwMode="auto">
            <a:xfrm>
              <a:off x="4515668" y="3364992"/>
              <a:ext cx="1117048" cy="2218944"/>
            </a:xfrm>
            <a:prstGeom prst="rect">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zh-CN" altLang="en-US" sz="1350">
                <a:solidFill>
                  <a:srgbClr val="000000"/>
                </a:solidFill>
              </a:endParaRPr>
            </a:p>
          </p:txBody>
        </p:sp>
        <p:cxnSp>
          <p:nvCxnSpPr>
            <p:cNvPr id="59" name="直接箭头连接符 58"/>
            <p:cNvCxnSpPr>
              <a:stCxn id="58" idx="1"/>
              <a:endCxn id="24" idx="3"/>
            </p:cNvCxnSpPr>
            <p:nvPr/>
          </p:nvCxnSpPr>
          <p:spPr>
            <a:xfrm flipH="1">
              <a:off x="3384354" y="4474464"/>
              <a:ext cx="1131314"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3482163" y="4223462"/>
              <a:ext cx="1079158" cy="275800"/>
            </a:xfrm>
            <a:prstGeom prst="rect">
              <a:avLst/>
            </a:prstGeom>
            <a:noFill/>
          </p:spPr>
          <p:txBody>
            <a:bodyPr wrap="square" rtlCol="0">
              <a:spAutoFit/>
            </a:bodyPr>
            <a:lstStyle/>
            <a:p>
              <a:pPr defTabSz="685800"/>
              <a:r>
                <a:rPr lang="en-US" altLang="zh-CN" sz="900" dirty="0" err="1">
                  <a:solidFill>
                    <a:srgbClr val="000000"/>
                  </a:solidFill>
                </a:rPr>
                <a:t>dec_end</a:t>
              </a:r>
              <a:endParaRPr lang="zh-CN" altLang="en-US" sz="900" dirty="0">
                <a:solidFill>
                  <a:srgbClr val="000000"/>
                </a:solidFill>
              </a:endParaRPr>
            </a:p>
          </p:txBody>
        </p:sp>
        <p:sp>
          <p:nvSpPr>
            <p:cNvPr id="66" name="文本框 65"/>
            <p:cNvSpPr txBox="1"/>
            <p:nvPr/>
          </p:nvSpPr>
          <p:spPr>
            <a:xfrm>
              <a:off x="8485695" y="2669613"/>
              <a:ext cx="1696225" cy="275800"/>
            </a:xfrm>
            <a:prstGeom prst="rect">
              <a:avLst/>
            </a:prstGeom>
            <a:noFill/>
          </p:spPr>
          <p:txBody>
            <a:bodyPr wrap="square" rtlCol="0">
              <a:spAutoFit/>
            </a:bodyPr>
            <a:lstStyle/>
            <a:p>
              <a:pPr defTabSz="685800"/>
              <a:r>
                <a:rPr lang="en-US" altLang="zh-CN" sz="900" dirty="0" err="1">
                  <a:solidFill>
                    <a:srgbClr val="000000"/>
                  </a:solidFill>
                </a:rPr>
                <a:t>getCTCCOut</a:t>
              </a:r>
              <a:endParaRPr lang="zh-CN" altLang="en-US" sz="900" dirty="0">
                <a:solidFill>
                  <a:srgbClr val="000000"/>
                </a:solidFill>
              </a:endParaRPr>
            </a:p>
          </p:txBody>
        </p:sp>
        <p:grpSp>
          <p:nvGrpSpPr>
            <p:cNvPr id="72" name="组合 71"/>
            <p:cNvGrpSpPr/>
            <p:nvPr/>
          </p:nvGrpSpPr>
          <p:grpSpPr>
            <a:xfrm>
              <a:off x="8119872" y="1622267"/>
              <a:ext cx="3238248" cy="740400"/>
              <a:chOff x="3157538" y="3224197"/>
              <a:chExt cx="3396678" cy="740400"/>
            </a:xfrm>
          </p:grpSpPr>
          <p:sp>
            <p:nvSpPr>
              <p:cNvPr id="73" name="圆角矩形 72"/>
              <p:cNvSpPr/>
              <p:nvPr/>
            </p:nvSpPr>
            <p:spPr>
              <a:xfrm>
                <a:off x="3566987" y="3316224"/>
                <a:ext cx="1114741" cy="556346"/>
              </a:xfrm>
              <a:prstGeom prst="roundRect">
                <a:avLst/>
              </a:prstGeom>
              <a:solidFill>
                <a:srgbClr val="00B0F0"/>
              </a:solidFill>
              <a:ln>
                <a:solidFill>
                  <a:schemeClr val="accent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altLang="zh-CN" sz="1350" dirty="0">
                    <a:solidFill>
                      <a:srgbClr val="000000"/>
                    </a:solidFill>
                  </a:rPr>
                  <a:t>encode</a:t>
                </a:r>
                <a:endParaRPr lang="zh-CN" altLang="en-US" sz="1350" dirty="0">
                  <a:solidFill>
                    <a:srgbClr val="000000"/>
                  </a:solidFill>
                </a:endParaRPr>
              </a:p>
            </p:txBody>
          </p:sp>
          <p:sp>
            <p:nvSpPr>
              <p:cNvPr id="74" name="圆角矩形 73"/>
              <p:cNvSpPr/>
              <p:nvPr/>
            </p:nvSpPr>
            <p:spPr>
              <a:xfrm>
                <a:off x="5030027" y="3316224"/>
                <a:ext cx="1248853" cy="556346"/>
              </a:xfrm>
              <a:prstGeom prst="roundRect">
                <a:avLst/>
              </a:prstGeom>
              <a:solidFill>
                <a:srgbClr val="00B0F0"/>
              </a:solidFill>
              <a:ln>
                <a:solidFill>
                  <a:schemeClr val="accent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altLang="zh-CN" sz="1350" dirty="0">
                    <a:solidFill>
                      <a:srgbClr val="000000"/>
                    </a:solidFill>
                  </a:rPr>
                  <a:t>decode</a:t>
                </a:r>
                <a:endParaRPr lang="zh-CN" altLang="en-US" sz="1350" dirty="0">
                  <a:solidFill>
                    <a:srgbClr val="000000"/>
                  </a:solidFill>
                </a:endParaRPr>
              </a:p>
            </p:txBody>
          </p:sp>
          <p:cxnSp>
            <p:nvCxnSpPr>
              <p:cNvPr id="75" name="直接箭头连接符 74"/>
              <p:cNvCxnSpPr/>
              <p:nvPr/>
            </p:nvCxnSpPr>
            <p:spPr>
              <a:xfrm flipV="1">
                <a:off x="4681728" y="3605820"/>
                <a:ext cx="348299" cy="627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6" name="圆角矩形 75"/>
              <p:cNvSpPr/>
              <p:nvPr/>
            </p:nvSpPr>
            <p:spPr>
              <a:xfrm>
                <a:off x="3157538" y="3224197"/>
                <a:ext cx="3396678" cy="740400"/>
              </a:xfrm>
              <a:prstGeom prst="roundRect">
                <a:avLst/>
              </a:prstGeom>
              <a:noFill/>
              <a:ln>
                <a:solidFill>
                  <a:schemeClr val="accent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endParaRPr lang="zh-CN" altLang="en-US" sz="1350" dirty="0">
                  <a:solidFill>
                    <a:srgbClr val="000000"/>
                  </a:solidFill>
                </a:endParaRPr>
              </a:p>
            </p:txBody>
          </p:sp>
        </p:grpSp>
        <p:sp>
          <p:nvSpPr>
            <p:cNvPr id="88" name="圆角矩形 87"/>
            <p:cNvSpPr/>
            <p:nvPr/>
          </p:nvSpPr>
          <p:spPr>
            <a:xfrm>
              <a:off x="4520296" y="4592200"/>
              <a:ext cx="1060884" cy="740400"/>
            </a:xfrm>
            <a:prstGeom prst="roundRect">
              <a:avLst/>
            </a:prstGeom>
            <a:solidFill>
              <a:srgbClr val="00B0F0"/>
            </a:solidFill>
            <a:ln>
              <a:solidFill>
                <a:schemeClr val="accent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altLang="zh-CN" sz="1350" dirty="0">
                  <a:solidFill>
                    <a:srgbClr val="000000"/>
                  </a:solidFill>
                </a:rPr>
                <a:t>ED-LM</a:t>
              </a:r>
              <a:endParaRPr lang="zh-CN" altLang="en-US" sz="1350" dirty="0">
                <a:solidFill>
                  <a:srgbClr val="000000"/>
                </a:solidFill>
              </a:endParaRPr>
            </a:p>
          </p:txBody>
        </p:sp>
        <p:sp>
          <p:nvSpPr>
            <p:cNvPr id="89" name="圆角矩形 88"/>
            <p:cNvSpPr/>
            <p:nvPr/>
          </p:nvSpPr>
          <p:spPr>
            <a:xfrm>
              <a:off x="6454997" y="4592200"/>
              <a:ext cx="1172439" cy="740400"/>
            </a:xfrm>
            <a:prstGeom prst="roundRect">
              <a:avLst/>
            </a:prstGeom>
            <a:solidFill>
              <a:srgbClr val="00B0F0"/>
            </a:solidFill>
            <a:ln>
              <a:solidFill>
                <a:schemeClr val="accent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altLang="zh-CN" sz="1350" dirty="0">
                  <a:solidFill>
                    <a:srgbClr val="000000"/>
                  </a:solidFill>
                </a:rPr>
                <a:t>ED-WFST</a:t>
              </a:r>
              <a:endParaRPr lang="zh-CN" altLang="en-US" sz="1350" dirty="0">
                <a:solidFill>
                  <a:srgbClr val="000000"/>
                </a:solidFill>
              </a:endParaRPr>
            </a:p>
          </p:txBody>
        </p:sp>
        <p:sp>
          <p:nvSpPr>
            <p:cNvPr id="90" name="圆角矩形 89"/>
            <p:cNvSpPr/>
            <p:nvPr/>
          </p:nvSpPr>
          <p:spPr>
            <a:xfrm>
              <a:off x="8414422" y="4624081"/>
              <a:ext cx="1404573" cy="740400"/>
            </a:xfrm>
            <a:prstGeom prst="roundRect">
              <a:avLst/>
            </a:prstGeom>
            <a:solidFill>
              <a:srgbClr val="00B0F0"/>
            </a:solidFill>
            <a:ln>
              <a:solidFill>
                <a:schemeClr val="accent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altLang="zh-CN" sz="1350" dirty="0">
                  <a:solidFill>
                    <a:srgbClr val="000000"/>
                  </a:solidFill>
                </a:rPr>
                <a:t>Beam Search</a:t>
              </a:r>
              <a:endParaRPr lang="zh-CN" altLang="en-US" sz="1350" dirty="0">
                <a:solidFill>
                  <a:srgbClr val="000000"/>
                </a:solidFill>
              </a:endParaRPr>
            </a:p>
          </p:txBody>
        </p:sp>
        <p:cxnSp>
          <p:nvCxnSpPr>
            <p:cNvPr id="91" name="直接箭头连接符 90"/>
            <p:cNvCxnSpPr/>
            <p:nvPr/>
          </p:nvCxnSpPr>
          <p:spPr>
            <a:xfrm flipH="1">
              <a:off x="9870626" y="4962400"/>
              <a:ext cx="60511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5" name="文本框 94"/>
            <p:cNvSpPr txBox="1"/>
            <p:nvPr/>
          </p:nvSpPr>
          <p:spPr>
            <a:xfrm>
              <a:off x="9041597" y="1276881"/>
              <a:ext cx="2214563" cy="358540"/>
            </a:xfrm>
            <a:prstGeom prst="rect">
              <a:avLst/>
            </a:prstGeom>
            <a:noFill/>
          </p:spPr>
          <p:txBody>
            <a:bodyPr wrap="square" rtlCol="0">
              <a:spAutoFit/>
            </a:bodyPr>
            <a:lstStyle/>
            <a:p>
              <a:pPr defTabSz="685800"/>
              <a:r>
                <a:rPr lang="en-US" altLang="zh-CN" sz="1350" dirty="0" err="1">
                  <a:solidFill>
                    <a:srgbClr val="000000"/>
                  </a:solidFill>
                </a:rPr>
                <a:t>maxengine</a:t>
              </a:r>
              <a:r>
                <a:rPr lang="en-US" altLang="zh-CN" sz="1350" dirty="0">
                  <a:solidFill>
                    <a:srgbClr val="000000"/>
                  </a:solidFill>
                </a:rPr>
                <a:t>-lite</a:t>
              </a:r>
              <a:endParaRPr lang="zh-CN" altLang="en-US" sz="1350" dirty="0">
                <a:solidFill>
                  <a:srgbClr val="000000"/>
                </a:solidFill>
              </a:endParaRPr>
            </a:p>
          </p:txBody>
        </p:sp>
      </p:grpSp>
      <p:sp>
        <p:nvSpPr>
          <p:cNvPr id="40" name="文本框 39"/>
          <p:cNvSpPr txBox="1"/>
          <p:nvPr/>
        </p:nvSpPr>
        <p:spPr>
          <a:xfrm>
            <a:off x="357592" y="1895607"/>
            <a:ext cx="3529584" cy="715581"/>
          </a:xfrm>
          <a:prstGeom prst="rect">
            <a:avLst/>
          </a:prstGeom>
          <a:noFill/>
        </p:spPr>
        <p:txBody>
          <a:bodyPr wrap="square" rtlCol="0">
            <a:spAutoFit/>
          </a:bodyPr>
          <a:lstStyle/>
          <a:p>
            <a:pPr marL="214313" indent="-214313" defTabSz="685800">
              <a:buClr>
                <a:srgbClr val="FF0000"/>
              </a:buClr>
              <a:buFont typeface="Wingdings" panose="05000000000000000000" pitchFamily="2" charset="2"/>
              <a:buChar char="u"/>
            </a:pPr>
            <a:r>
              <a:rPr lang="en-US" altLang="zh-CN" sz="1350" dirty="0">
                <a:solidFill>
                  <a:srgbClr val="000000"/>
                </a:solidFill>
              </a:rPr>
              <a:t>1.encode</a:t>
            </a:r>
            <a:r>
              <a:rPr lang="zh-CN" altLang="en-US" sz="1350" dirty="0">
                <a:solidFill>
                  <a:srgbClr val="000000"/>
                </a:solidFill>
              </a:rPr>
              <a:t>端输出做状态级</a:t>
            </a:r>
            <a:r>
              <a:rPr lang="en-US" altLang="zh-CN" sz="1350" dirty="0" err="1">
                <a:solidFill>
                  <a:srgbClr val="000000"/>
                </a:solidFill>
              </a:rPr>
              <a:t>wfst</a:t>
            </a:r>
            <a:r>
              <a:rPr lang="zh-CN" altLang="en-US" sz="1350" dirty="0">
                <a:solidFill>
                  <a:srgbClr val="000000"/>
                </a:solidFill>
              </a:rPr>
              <a:t>解码</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2.decode</a:t>
            </a:r>
            <a:r>
              <a:rPr lang="zh-CN" altLang="en-US" sz="1350" dirty="0">
                <a:solidFill>
                  <a:srgbClr val="000000"/>
                </a:solidFill>
              </a:rPr>
              <a:t>端输出做词级</a:t>
            </a:r>
            <a:r>
              <a:rPr lang="en-US" altLang="zh-CN" sz="1350" dirty="0" err="1">
                <a:solidFill>
                  <a:srgbClr val="000000"/>
                </a:solidFill>
              </a:rPr>
              <a:t>wfst</a:t>
            </a:r>
            <a:r>
              <a:rPr lang="zh-CN" altLang="en-US" sz="1350" dirty="0">
                <a:solidFill>
                  <a:srgbClr val="000000"/>
                </a:solidFill>
              </a:rPr>
              <a:t>解码</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3.</a:t>
            </a:r>
            <a:r>
              <a:rPr lang="zh-CN" altLang="en-US" sz="1350" dirty="0">
                <a:solidFill>
                  <a:srgbClr val="000000"/>
                </a:solidFill>
              </a:rPr>
              <a:t>两个输出分别做二遍后进行</a:t>
            </a:r>
            <a:r>
              <a:rPr lang="en-US" altLang="zh-CN" sz="1350" dirty="0" err="1">
                <a:solidFill>
                  <a:srgbClr val="000000"/>
                </a:solidFill>
              </a:rPr>
              <a:t>pk</a:t>
            </a:r>
            <a:endParaRPr lang="en-US" altLang="zh-CN" sz="1350" dirty="0">
              <a:solidFill>
                <a:srgbClr val="000000"/>
              </a:solidFill>
            </a:endParaRPr>
          </a:p>
        </p:txBody>
      </p:sp>
    </p:spTree>
    <p:extLst>
      <p:ext uri="{BB962C8B-B14F-4D97-AF65-F5344CB8AC3E}">
        <p14:creationId xmlns:p14="http://schemas.microsoft.com/office/powerpoint/2010/main" val="178171835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7"/>
          <p:cNvSpPr txBox="1">
            <a:spLocks noGrp="1"/>
          </p:cNvSpPr>
          <p:nvPr>
            <p:ph idx="1"/>
          </p:nvPr>
        </p:nvSpPr>
        <p:spPr>
          <a:xfrm>
            <a:off x="838200" y="2349153"/>
            <a:ext cx="7477125" cy="609398"/>
          </a:xfrm>
          <a:prstGeom prst="rect">
            <a:avLst/>
          </a:prstGeom>
          <a:noFill/>
        </p:spPr>
        <p:txBody>
          <a:bodyPr wrap="square" rtlCol="0">
            <a:spAutoFit/>
          </a:bodyPr>
          <a:lstStyle/>
          <a:p>
            <a:pPr marL="0" indent="0">
              <a:lnSpc>
                <a:spcPct val="160000"/>
              </a:lnSpc>
              <a:buClr>
                <a:schemeClr val="folHlink"/>
              </a:buClr>
              <a:buNone/>
              <a:defRPr/>
            </a:pPr>
            <a:r>
              <a:rPr lang="zh-CN" altLang="en-US" b="1" dirty="0">
                <a:latin typeface="Times New Roman" pitchFamily="18" charset="0"/>
                <a:ea typeface="黑体" pitchFamily="49" charset="-122"/>
                <a:cs typeface="Times New Roman" pitchFamily="18" charset="0"/>
              </a:rPr>
              <a:t>第一</a:t>
            </a:r>
            <a:r>
              <a:rPr lang="zh-CN" altLang="en-US" b="1" dirty="0" smtClean="0">
                <a:latin typeface="Times New Roman" pitchFamily="18" charset="0"/>
                <a:ea typeface="黑体" pitchFamily="49" charset="-122"/>
                <a:cs typeface="Times New Roman" pitchFamily="18" charset="0"/>
              </a:rPr>
              <a:t>个本地转写版本，充分自测后提供给了录音笔，集成后</a:t>
            </a:r>
            <a:r>
              <a:rPr lang="en-US" altLang="zh-CN" b="1" dirty="0" smtClean="0">
                <a:latin typeface="Times New Roman" pitchFamily="18" charset="0"/>
                <a:ea typeface="黑体" pitchFamily="49" charset="-122"/>
                <a:cs typeface="Times New Roman" pitchFamily="18" charset="0"/>
              </a:rPr>
              <a:t>…</a:t>
            </a:r>
            <a:endParaRPr lang="zh-CN" altLang="en-US" b="1" dirty="0">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212228929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7"/>
          <p:cNvSpPr txBox="1">
            <a:spLocks noGrp="1"/>
          </p:cNvSpPr>
          <p:nvPr>
            <p:ph idx="1"/>
          </p:nvPr>
        </p:nvSpPr>
        <p:spPr>
          <a:xfrm>
            <a:off x="3419856" y="2406303"/>
            <a:ext cx="2084832" cy="609398"/>
          </a:xfrm>
          <a:prstGeom prst="rect">
            <a:avLst/>
          </a:prstGeom>
          <a:noFill/>
        </p:spPr>
        <p:txBody>
          <a:bodyPr wrap="square" rtlCol="0">
            <a:spAutoFit/>
          </a:bodyPr>
          <a:lstStyle/>
          <a:p>
            <a:pPr marL="0" indent="0">
              <a:lnSpc>
                <a:spcPct val="160000"/>
              </a:lnSpc>
              <a:buClr>
                <a:schemeClr val="folHlink"/>
              </a:buClr>
              <a:buNone/>
              <a:defRPr/>
            </a:pPr>
            <a:r>
              <a:rPr lang="zh-CN" altLang="en-US" b="1" dirty="0">
                <a:latin typeface="Times New Roman" pitchFamily="18" charset="0"/>
                <a:ea typeface="黑体" pitchFamily="49" charset="-122"/>
                <a:cs typeface="Times New Roman" pitchFamily="18" charset="0"/>
              </a:rPr>
              <a:t>实测中的烫手</a:t>
            </a:r>
          </a:p>
        </p:txBody>
      </p:sp>
    </p:spTree>
    <p:extLst>
      <p:ext uri="{BB962C8B-B14F-4D97-AF65-F5344CB8AC3E}">
        <p14:creationId xmlns:p14="http://schemas.microsoft.com/office/powerpoint/2010/main" val="41745888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6918" y="81248"/>
            <a:ext cx="2183606" cy="577454"/>
          </a:xfrm>
          <a:prstGeom prst="rect">
            <a:avLst/>
          </a:prstGeom>
          <a:noFill/>
          <a:ln w="9525">
            <a:noFill/>
            <a:miter lim="800000"/>
            <a:headEnd/>
            <a:tailEnd/>
          </a:ln>
        </p:spPr>
        <p:txBody>
          <a:bodyPr anchor="ctr"/>
          <a:lstStyle>
            <a:defPPr>
              <a:defRPr lang="zh-CN"/>
            </a:defPPr>
            <a:lvl1pPr algn="ctr">
              <a:defRPr sz="4400" b="1">
                <a:effectLst>
                  <a:outerShdw blurRad="38100" dist="38100" dir="2700000" algn="tl">
                    <a:srgbClr val="C0C0C0"/>
                  </a:outerShdw>
                </a:effectLst>
                <a:latin typeface="Times New Roman" pitchFamily="18" charset="0"/>
                <a:ea typeface="黑体" pitchFamily="49" charset="-122"/>
                <a:cs typeface="Times New Roman" pitchFamily="18" charset="0"/>
              </a:defRPr>
            </a:lvl1pPr>
          </a:lstStyle>
          <a:p>
            <a:pPr defTabSz="685800">
              <a:defRPr/>
            </a:pPr>
            <a:endParaRPr lang="zh-CN" altLang="en-US" sz="2250" dirty="0">
              <a:solidFill>
                <a:srgbClr val="242DA2"/>
              </a:solidFill>
            </a:endParaRPr>
          </a:p>
        </p:txBody>
      </p:sp>
      <p:cxnSp>
        <p:nvCxnSpPr>
          <p:cNvPr id="7" name="连接符: 肘形 34"/>
          <p:cNvCxnSpPr>
            <a:cxnSpLocks/>
          </p:cNvCxnSpPr>
          <p:nvPr/>
        </p:nvCxnSpPr>
        <p:spPr>
          <a:xfrm>
            <a:off x="234315" y="62960"/>
            <a:ext cx="1620441" cy="432197"/>
          </a:xfrm>
          <a:prstGeom prst="bentConnector3">
            <a:avLst>
              <a:gd name="adj1" fmla="val 48"/>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cxnSp>
        <p:nvCxnSpPr>
          <p:cNvPr id="8" name="连接符: 肘形 37"/>
          <p:cNvCxnSpPr>
            <a:cxnSpLocks/>
          </p:cNvCxnSpPr>
          <p:nvPr/>
        </p:nvCxnSpPr>
        <p:spPr>
          <a:xfrm>
            <a:off x="172403" y="62960"/>
            <a:ext cx="1706166" cy="495300"/>
          </a:xfrm>
          <a:prstGeom prst="bentConnector3">
            <a:avLst>
              <a:gd name="adj1" fmla="val -486"/>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13074" y="141280"/>
            <a:ext cx="2685574" cy="577081"/>
          </a:xfrm>
          <a:prstGeom prst="rect">
            <a:avLst/>
          </a:prstGeom>
          <a:noFill/>
        </p:spPr>
        <p:txBody>
          <a:bodyPr wrap="square" rtlCol="0">
            <a:spAutoFit/>
          </a:bodyPr>
          <a:lstStyle/>
          <a:p>
            <a:pPr defTabSz="685800"/>
            <a:r>
              <a:rPr lang="zh-CN" altLang="en-US" b="1" dirty="0">
                <a:solidFill>
                  <a:srgbClr val="000000"/>
                </a:solidFill>
              </a:rPr>
              <a:t>实测中问题：发热</a:t>
            </a:r>
            <a:endParaRPr lang="en-US" altLang="zh-CN" b="1" dirty="0">
              <a:solidFill>
                <a:srgbClr val="000000"/>
              </a:solidFill>
            </a:endParaRPr>
          </a:p>
          <a:p>
            <a:pPr defTabSz="685800"/>
            <a:endParaRPr lang="zh-CN" altLang="en-US" sz="1350" b="1" dirty="0">
              <a:solidFill>
                <a:srgbClr val="000000"/>
              </a:solidFill>
            </a:endParaRPr>
          </a:p>
        </p:txBody>
      </p:sp>
      <p:sp>
        <p:nvSpPr>
          <p:cNvPr id="2" name="文本框 1"/>
          <p:cNvSpPr txBox="1"/>
          <p:nvPr/>
        </p:nvSpPr>
        <p:spPr>
          <a:xfrm>
            <a:off x="493776" y="841248"/>
            <a:ext cx="3995928" cy="300082"/>
          </a:xfrm>
          <a:prstGeom prst="rect">
            <a:avLst/>
          </a:prstGeom>
          <a:noFill/>
        </p:spPr>
        <p:txBody>
          <a:bodyPr wrap="square" rtlCol="0">
            <a:spAutoFit/>
          </a:bodyPr>
          <a:lstStyle/>
          <a:p>
            <a:pPr defTabSz="685800"/>
            <a:r>
              <a:rPr lang="zh-CN" altLang="en-US" sz="1350" dirty="0">
                <a:solidFill>
                  <a:srgbClr val="000000"/>
                </a:solidFill>
              </a:rPr>
              <a:t>集成进</a:t>
            </a:r>
            <a:r>
              <a:rPr lang="en-US" altLang="zh-CN" sz="1350" dirty="0">
                <a:solidFill>
                  <a:srgbClr val="000000"/>
                </a:solidFill>
              </a:rPr>
              <a:t>app</a:t>
            </a:r>
            <a:r>
              <a:rPr lang="zh-CN" altLang="en-US" sz="1350" dirty="0">
                <a:solidFill>
                  <a:srgbClr val="000000"/>
                </a:solidFill>
              </a:rPr>
              <a:t>后进行实际测试，出现了发热</a:t>
            </a:r>
          </a:p>
        </p:txBody>
      </p:sp>
      <p:pic>
        <p:nvPicPr>
          <p:cNvPr id="16" name="图片 15"/>
          <p:cNvPicPr>
            <a:picLocks noChangeAspect="1"/>
          </p:cNvPicPr>
          <p:nvPr/>
        </p:nvPicPr>
        <p:blipFill>
          <a:blip r:embed="rId3"/>
          <a:stretch>
            <a:fillRect/>
          </a:stretch>
        </p:blipFill>
        <p:spPr>
          <a:xfrm>
            <a:off x="1061133" y="1218189"/>
            <a:ext cx="6857143" cy="585714"/>
          </a:xfrm>
          <a:prstGeom prst="rect">
            <a:avLst/>
          </a:prstGeom>
        </p:spPr>
      </p:pic>
      <p:sp>
        <p:nvSpPr>
          <p:cNvPr id="3" name="文本框 2"/>
          <p:cNvSpPr txBox="1"/>
          <p:nvPr/>
        </p:nvSpPr>
        <p:spPr>
          <a:xfrm>
            <a:off x="1373815" y="1719625"/>
            <a:ext cx="1009508" cy="507831"/>
          </a:xfrm>
          <a:prstGeom prst="rect">
            <a:avLst/>
          </a:prstGeom>
          <a:noFill/>
        </p:spPr>
        <p:txBody>
          <a:bodyPr wrap="square" rtlCol="0">
            <a:spAutoFit/>
          </a:bodyPr>
          <a:lstStyle/>
          <a:p>
            <a:pPr defTabSz="685800"/>
            <a:r>
              <a:rPr lang="zh-CN" altLang="en-US" sz="1350" dirty="0">
                <a:solidFill>
                  <a:srgbClr val="FF0000"/>
                </a:solidFill>
              </a:rPr>
              <a:t>转写开启前</a:t>
            </a:r>
          </a:p>
        </p:txBody>
      </p:sp>
      <p:pic>
        <p:nvPicPr>
          <p:cNvPr id="10" name="图片 9"/>
          <p:cNvPicPr>
            <a:picLocks noChangeAspect="1"/>
          </p:cNvPicPr>
          <p:nvPr/>
        </p:nvPicPr>
        <p:blipFill>
          <a:blip r:embed="rId4"/>
          <a:stretch>
            <a:fillRect/>
          </a:stretch>
        </p:blipFill>
        <p:spPr>
          <a:xfrm>
            <a:off x="493776" y="1956036"/>
            <a:ext cx="3578572" cy="2864286"/>
          </a:xfrm>
          <a:prstGeom prst="rect">
            <a:avLst/>
          </a:prstGeom>
        </p:spPr>
      </p:pic>
      <p:pic>
        <p:nvPicPr>
          <p:cNvPr id="12" name="图片 11"/>
          <p:cNvPicPr>
            <a:picLocks noChangeAspect="1"/>
          </p:cNvPicPr>
          <p:nvPr/>
        </p:nvPicPr>
        <p:blipFill>
          <a:blip r:embed="rId5"/>
          <a:stretch>
            <a:fillRect/>
          </a:stretch>
        </p:blipFill>
        <p:spPr>
          <a:xfrm>
            <a:off x="4489704" y="1984611"/>
            <a:ext cx="4171429" cy="2485715"/>
          </a:xfrm>
          <a:prstGeom prst="rect">
            <a:avLst/>
          </a:prstGeom>
        </p:spPr>
      </p:pic>
      <p:sp>
        <p:nvSpPr>
          <p:cNvPr id="19" name="文本框 18"/>
          <p:cNvSpPr txBox="1"/>
          <p:nvPr/>
        </p:nvSpPr>
        <p:spPr>
          <a:xfrm>
            <a:off x="6206419" y="1669512"/>
            <a:ext cx="1213556" cy="300082"/>
          </a:xfrm>
          <a:prstGeom prst="rect">
            <a:avLst/>
          </a:prstGeom>
          <a:noFill/>
        </p:spPr>
        <p:txBody>
          <a:bodyPr wrap="square" rtlCol="0">
            <a:spAutoFit/>
          </a:bodyPr>
          <a:lstStyle/>
          <a:p>
            <a:pPr defTabSz="685800"/>
            <a:r>
              <a:rPr lang="zh-CN" altLang="en-US" sz="1350" dirty="0">
                <a:solidFill>
                  <a:srgbClr val="FF0000"/>
                </a:solidFill>
              </a:rPr>
              <a:t>转写</a:t>
            </a:r>
            <a:r>
              <a:rPr lang="en-US" altLang="zh-CN" sz="1350" dirty="0">
                <a:solidFill>
                  <a:srgbClr val="FF0000"/>
                </a:solidFill>
              </a:rPr>
              <a:t>10min</a:t>
            </a:r>
            <a:r>
              <a:rPr lang="zh-CN" altLang="en-US" sz="1350" dirty="0">
                <a:solidFill>
                  <a:srgbClr val="FF0000"/>
                </a:solidFill>
              </a:rPr>
              <a:t>后</a:t>
            </a:r>
          </a:p>
        </p:txBody>
      </p:sp>
    </p:spTree>
    <p:extLst>
      <p:ext uri="{BB962C8B-B14F-4D97-AF65-F5344CB8AC3E}">
        <p14:creationId xmlns:p14="http://schemas.microsoft.com/office/powerpoint/2010/main" val="21651115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6918" y="81248"/>
            <a:ext cx="2183606" cy="577454"/>
          </a:xfrm>
          <a:prstGeom prst="rect">
            <a:avLst/>
          </a:prstGeom>
          <a:noFill/>
          <a:ln w="9525">
            <a:noFill/>
            <a:miter lim="800000"/>
            <a:headEnd/>
            <a:tailEnd/>
          </a:ln>
        </p:spPr>
        <p:txBody>
          <a:bodyPr anchor="ctr"/>
          <a:lstStyle>
            <a:defPPr>
              <a:defRPr lang="zh-CN"/>
            </a:defPPr>
            <a:lvl1pPr algn="ctr">
              <a:defRPr sz="4400" b="1">
                <a:effectLst>
                  <a:outerShdw blurRad="38100" dist="38100" dir="2700000" algn="tl">
                    <a:srgbClr val="C0C0C0"/>
                  </a:outerShdw>
                </a:effectLst>
                <a:latin typeface="Times New Roman" pitchFamily="18" charset="0"/>
                <a:ea typeface="黑体" pitchFamily="49" charset="-122"/>
                <a:cs typeface="Times New Roman" pitchFamily="18" charset="0"/>
              </a:defRPr>
            </a:lvl1pPr>
          </a:lstStyle>
          <a:p>
            <a:pPr defTabSz="685800">
              <a:defRPr/>
            </a:pPr>
            <a:endParaRPr lang="zh-CN" altLang="en-US" sz="2250" dirty="0">
              <a:solidFill>
                <a:srgbClr val="242DA2"/>
              </a:solidFill>
            </a:endParaRPr>
          </a:p>
        </p:txBody>
      </p:sp>
      <p:cxnSp>
        <p:nvCxnSpPr>
          <p:cNvPr id="7" name="连接符: 肘形 34"/>
          <p:cNvCxnSpPr>
            <a:cxnSpLocks/>
          </p:cNvCxnSpPr>
          <p:nvPr/>
        </p:nvCxnSpPr>
        <p:spPr>
          <a:xfrm>
            <a:off x="234315" y="62960"/>
            <a:ext cx="1620441" cy="432197"/>
          </a:xfrm>
          <a:prstGeom prst="bentConnector3">
            <a:avLst>
              <a:gd name="adj1" fmla="val 48"/>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cxnSp>
        <p:nvCxnSpPr>
          <p:cNvPr id="8" name="连接符: 肘形 37"/>
          <p:cNvCxnSpPr>
            <a:cxnSpLocks/>
          </p:cNvCxnSpPr>
          <p:nvPr/>
        </p:nvCxnSpPr>
        <p:spPr>
          <a:xfrm>
            <a:off x="172403" y="62960"/>
            <a:ext cx="1706166" cy="495300"/>
          </a:xfrm>
          <a:prstGeom prst="bentConnector3">
            <a:avLst>
              <a:gd name="adj1" fmla="val -486"/>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13074" y="137976"/>
            <a:ext cx="2685574" cy="577081"/>
          </a:xfrm>
          <a:prstGeom prst="rect">
            <a:avLst/>
          </a:prstGeom>
          <a:noFill/>
        </p:spPr>
        <p:txBody>
          <a:bodyPr wrap="square" rtlCol="0">
            <a:spAutoFit/>
          </a:bodyPr>
          <a:lstStyle/>
          <a:p>
            <a:pPr defTabSz="685800"/>
            <a:r>
              <a:rPr lang="zh-CN" altLang="en-US" b="1" dirty="0">
                <a:solidFill>
                  <a:srgbClr val="000000"/>
                </a:solidFill>
              </a:rPr>
              <a:t>实测中问题：效果</a:t>
            </a:r>
            <a:endParaRPr lang="en-US" altLang="zh-CN" b="1" dirty="0">
              <a:solidFill>
                <a:srgbClr val="000000"/>
              </a:solidFill>
            </a:endParaRPr>
          </a:p>
          <a:p>
            <a:pPr defTabSz="685800"/>
            <a:endParaRPr lang="zh-CN" altLang="en-US" sz="1350" b="1" dirty="0">
              <a:solidFill>
                <a:srgbClr val="000000"/>
              </a:solidFill>
            </a:endParaRPr>
          </a:p>
        </p:txBody>
      </p:sp>
      <p:sp>
        <p:nvSpPr>
          <p:cNvPr id="9" name="文本框 8"/>
          <p:cNvSpPr txBox="1"/>
          <p:nvPr/>
        </p:nvSpPr>
        <p:spPr>
          <a:xfrm>
            <a:off x="557784" y="804672"/>
            <a:ext cx="3995928" cy="300082"/>
          </a:xfrm>
          <a:prstGeom prst="rect">
            <a:avLst/>
          </a:prstGeom>
          <a:noFill/>
        </p:spPr>
        <p:txBody>
          <a:bodyPr wrap="square" rtlCol="0">
            <a:spAutoFit/>
          </a:bodyPr>
          <a:lstStyle/>
          <a:p>
            <a:pPr defTabSz="685800"/>
            <a:r>
              <a:rPr lang="zh-CN" altLang="en-US" sz="1350" dirty="0">
                <a:solidFill>
                  <a:srgbClr val="000000"/>
                </a:solidFill>
              </a:rPr>
              <a:t>同时反馈识别效果极差的问题</a:t>
            </a:r>
          </a:p>
        </p:txBody>
      </p:sp>
      <p:pic>
        <p:nvPicPr>
          <p:cNvPr id="2" name="图片 1"/>
          <p:cNvPicPr>
            <a:picLocks noChangeAspect="1"/>
          </p:cNvPicPr>
          <p:nvPr/>
        </p:nvPicPr>
        <p:blipFill>
          <a:blip r:embed="rId2"/>
          <a:stretch>
            <a:fillRect/>
          </a:stretch>
        </p:blipFill>
        <p:spPr>
          <a:xfrm>
            <a:off x="2404872" y="1582924"/>
            <a:ext cx="4347962" cy="2021717"/>
          </a:xfrm>
          <a:prstGeom prst="rect">
            <a:avLst/>
          </a:prstGeom>
        </p:spPr>
      </p:pic>
      <p:sp>
        <p:nvSpPr>
          <p:cNvPr id="10" name="矩形 9"/>
          <p:cNvSpPr/>
          <p:nvPr/>
        </p:nvSpPr>
        <p:spPr bwMode="auto">
          <a:xfrm>
            <a:off x="3977640" y="2565206"/>
            <a:ext cx="2450592" cy="292608"/>
          </a:xfrm>
          <a:prstGeom prst="rect">
            <a:avLst/>
          </a:prstGeom>
          <a:noFill/>
          <a:ln w="38100" cap="flat" cmpd="sng" algn="ctr">
            <a:solidFill>
              <a:srgbClr val="FF0000"/>
            </a:solidFill>
            <a:prstDash val="sysDash"/>
            <a:round/>
            <a:headEnd type="none" w="med" len="med"/>
            <a:tailEnd type="triangle"/>
          </a:ln>
        </p:spPr>
        <p:txBody>
          <a:bodyPr rtlCol="0" anchor="ctr"/>
          <a:lstStyle/>
          <a:p>
            <a:pPr algn="ctr" defTabSz="685800"/>
            <a:endParaRPr lang="zh-CN" altLang="en-US" sz="1350">
              <a:solidFill>
                <a:srgbClr val="000000"/>
              </a:solidFill>
            </a:endParaRPr>
          </a:p>
        </p:txBody>
      </p:sp>
      <p:sp>
        <p:nvSpPr>
          <p:cNvPr id="11" name="文本框 10"/>
          <p:cNvSpPr txBox="1"/>
          <p:nvPr/>
        </p:nvSpPr>
        <p:spPr>
          <a:xfrm>
            <a:off x="6986016" y="2511270"/>
            <a:ext cx="1143000" cy="461665"/>
          </a:xfrm>
          <a:prstGeom prst="rect">
            <a:avLst/>
          </a:prstGeom>
          <a:noFill/>
        </p:spPr>
        <p:txBody>
          <a:bodyPr wrap="square" rtlCol="0">
            <a:spAutoFit/>
          </a:bodyPr>
          <a:lstStyle/>
          <a:p>
            <a:pPr defTabSz="685800"/>
            <a:r>
              <a:rPr lang="zh-CN" altLang="en-US" sz="1200" dirty="0">
                <a:solidFill>
                  <a:srgbClr val="FF0000"/>
                </a:solidFill>
              </a:rPr>
              <a:t>预期差距应在相对</a:t>
            </a:r>
            <a:r>
              <a:rPr lang="en-US" altLang="zh-CN" sz="1200" dirty="0">
                <a:solidFill>
                  <a:srgbClr val="FF0000"/>
                </a:solidFill>
              </a:rPr>
              <a:t>10%</a:t>
            </a:r>
            <a:r>
              <a:rPr lang="zh-CN" altLang="en-US" sz="1200" dirty="0">
                <a:solidFill>
                  <a:srgbClr val="FF0000"/>
                </a:solidFill>
              </a:rPr>
              <a:t>以内</a:t>
            </a:r>
          </a:p>
        </p:txBody>
      </p:sp>
      <p:sp>
        <p:nvSpPr>
          <p:cNvPr id="3" name="文本框 2"/>
          <p:cNvSpPr txBox="1"/>
          <p:nvPr/>
        </p:nvSpPr>
        <p:spPr>
          <a:xfrm>
            <a:off x="2249424" y="1219200"/>
            <a:ext cx="4634103" cy="300082"/>
          </a:xfrm>
          <a:prstGeom prst="rect">
            <a:avLst/>
          </a:prstGeom>
          <a:noFill/>
        </p:spPr>
        <p:txBody>
          <a:bodyPr wrap="square" rtlCol="0">
            <a:spAutoFit/>
          </a:bodyPr>
          <a:lstStyle/>
          <a:p>
            <a:pPr algn="ctr" defTabSz="685800"/>
            <a:r>
              <a:rPr lang="zh-CN" altLang="en-US" sz="1350" dirty="0">
                <a:solidFill>
                  <a:srgbClr val="FF0000"/>
                </a:solidFill>
              </a:rPr>
              <a:t>同样的语料，使用本地转写、云端转写进行测试</a:t>
            </a:r>
          </a:p>
        </p:txBody>
      </p:sp>
    </p:spTree>
    <p:extLst>
      <p:ext uri="{BB962C8B-B14F-4D97-AF65-F5344CB8AC3E}">
        <p14:creationId xmlns:p14="http://schemas.microsoft.com/office/powerpoint/2010/main" val="8491860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2236510" cy="584775"/>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资源没了？</a:t>
            </a:r>
            <a:endPar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31" name="文本框 14"/>
          <p:cNvSpPr txBox="1"/>
          <p:nvPr/>
        </p:nvSpPr>
        <p:spPr>
          <a:xfrm>
            <a:off x="657987" y="1041847"/>
            <a:ext cx="8295513" cy="3970318"/>
          </a:xfrm>
          <a:prstGeom prst="rect">
            <a:avLst/>
          </a:prstGeom>
          <a:noFill/>
        </p:spPr>
        <p:txBody>
          <a:bodyPr wrap="square" rtlCol="0">
            <a:spAutoFit/>
          </a:bodyPr>
          <a:lstStyle/>
          <a:p>
            <a:pPr>
              <a:lnSpc>
                <a:spcPct val="150000"/>
              </a:lnSpc>
              <a:buFont typeface="Wingdings" panose="05000000000000000000" pitchFamily="2" charset="2"/>
              <a:buChar char="Ø"/>
            </a:pPr>
            <a:r>
              <a:rPr kumimoji="1" lang="zh-CN" altLang="en-US" sz="2400" b="1" dirty="0" smtClean="0">
                <a:solidFill>
                  <a:srgbClr val="FFFFFF"/>
                </a:solidFill>
                <a:latin typeface="微软雅黑" panose="020B0503020204020204" charset="-122"/>
                <a:ea typeface="微软雅黑" panose="020B0503020204020204" charset="-122"/>
                <a:cs typeface="微软雅黑" panose="020B0503020204020204" charset="-122"/>
              </a:rPr>
              <a:t>背景和事故</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车载比亚迪</a:t>
            </a:r>
            <a:r>
              <a:rPr kumimoji="1" lang="zh-CN" altLang="en-US" sz="2000" dirty="0">
                <a:solidFill>
                  <a:srgbClr val="FFFFFF"/>
                </a:solidFill>
                <a:latin typeface="微软雅黑" panose="020B0503020204020204" charset="-122"/>
                <a:ea typeface="微软雅黑" panose="020B0503020204020204" charset="-122"/>
                <a:cs typeface="微软雅黑" panose="020B0503020204020204" charset="-122"/>
              </a:rPr>
              <a:t>汉</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项目发布的正式版本，在路试调试过程中发现崩溃</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客户定级</a:t>
            </a: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S</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级别</a:t>
            </a:r>
            <a:r>
              <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rPr>
              <a:t>bug</a:t>
            </a: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，需第一时间修复并给出解释</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a:lnSpc>
                <a:spcPct val="150000"/>
              </a:lnSpc>
              <a:buFont typeface="Wingdings" panose="05000000000000000000" pitchFamily="2" charset="2"/>
              <a:buChar char="Ø"/>
            </a:pPr>
            <a:r>
              <a:rPr kumimoji="1" lang="zh-CN" altLang="en-US" sz="2400" b="1" dirty="0" smtClean="0">
                <a:solidFill>
                  <a:srgbClr val="FFFFFF"/>
                </a:solidFill>
                <a:latin typeface="微软雅黑" panose="020B0503020204020204" charset="-122"/>
                <a:ea typeface="微软雅黑" panose="020B0503020204020204" charset="-122"/>
                <a:cs typeface="微软雅黑" panose="020B0503020204020204" charset="-122"/>
              </a:rPr>
              <a:t>原因与解决</a:t>
            </a: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最终版本的某个模块日志配置文件中，日志开关项是打开的</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dirty="0" smtClean="0">
                <a:solidFill>
                  <a:srgbClr val="FFFFFF"/>
                </a:solidFill>
                <a:latin typeface="微软雅黑" panose="020B0503020204020204" charset="-122"/>
                <a:ea typeface="微软雅黑" panose="020B0503020204020204" charset="-122"/>
                <a:cs typeface="微软雅黑" panose="020B0503020204020204" charset="-122"/>
              </a:rPr>
              <a:t>日志写入个数超出阈值时，随机删除某个必要文件，触发崩溃</a:t>
            </a:r>
            <a:endParaRPr kumimoji="1" lang="en-US" altLang="zh-CN" sz="2000" dirty="0">
              <a:solidFill>
                <a:srgbClr val="FFFFFF"/>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dirty="0" smtClean="0">
                <a:solidFill>
                  <a:srgbClr val="FF0000"/>
                </a:solidFill>
                <a:latin typeface="微软雅黑" panose="020B0503020204020204" charset="-122"/>
                <a:ea typeface="微软雅黑" panose="020B0503020204020204" charset="-122"/>
                <a:cs typeface="微软雅黑" panose="020B0503020204020204" charset="-122"/>
              </a:rPr>
              <a:t>短时解决方案：关闭日志开关项</a:t>
            </a:r>
            <a:endParaRPr kumimoji="1" lang="en-US" altLang="zh-CN" sz="2000" dirty="0" smtClean="0">
              <a:solidFill>
                <a:srgbClr val="FF0000"/>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2000" dirty="0" smtClean="0">
                <a:solidFill>
                  <a:srgbClr val="FF0000"/>
                </a:solidFill>
                <a:latin typeface="微软雅黑" panose="020B0503020204020204" charset="-122"/>
                <a:ea typeface="微软雅黑" panose="020B0503020204020204" charset="-122"/>
                <a:cs typeface="微软雅黑" panose="020B0503020204020204" charset="-122"/>
              </a:rPr>
              <a:t>根本解决方案：模块内部修复随机删除文件的</a:t>
            </a:r>
            <a:r>
              <a:rPr kumimoji="1" lang="en-US" altLang="zh-CN" sz="2000" dirty="0" smtClean="0">
                <a:solidFill>
                  <a:srgbClr val="FF0000"/>
                </a:solidFill>
                <a:latin typeface="微软雅黑" panose="020B0503020204020204" charset="-122"/>
                <a:ea typeface="微软雅黑" panose="020B0503020204020204" charset="-122"/>
                <a:cs typeface="微软雅黑" panose="020B0503020204020204" charset="-122"/>
              </a:rPr>
              <a:t>bug</a:t>
            </a:r>
            <a:endParaRPr kumimoji="1" lang="en-US" altLang="zh-CN" sz="2000"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
                                            <p:txEl>
                                              <p:pRg st="1" end="1"/>
                                            </p:txEl>
                                          </p:spTgt>
                                        </p:tgtEl>
                                        <p:attrNameLst>
                                          <p:attrName>style.visibility</p:attrName>
                                        </p:attrNameLst>
                                      </p:cBhvr>
                                      <p:to>
                                        <p:strVal val="visible"/>
                                      </p:to>
                                    </p:set>
                                    <p:animEffect transition="in" filter="fade">
                                      <p:cBhvr>
                                        <p:cTn id="10" dur="500"/>
                                        <p:tgtEl>
                                          <p:spTgt spid="3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xEl>
                                              <p:pRg st="2" end="2"/>
                                            </p:txEl>
                                          </p:spTgt>
                                        </p:tgtEl>
                                        <p:attrNameLst>
                                          <p:attrName>style.visibility</p:attrName>
                                        </p:attrNameLst>
                                      </p:cBhvr>
                                      <p:to>
                                        <p:strVal val="visible"/>
                                      </p:to>
                                    </p:set>
                                    <p:animEffect transition="in" filter="fade">
                                      <p:cBhvr>
                                        <p:cTn id="13" dur="500"/>
                                        <p:tgtEl>
                                          <p:spTgt spid="3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1">
                                            <p:txEl>
                                              <p:pRg st="3" end="3"/>
                                            </p:txEl>
                                          </p:spTgt>
                                        </p:tgtEl>
                                        <p:attrNameLst>
                                          <p:attrName>style.visibility</p:attrName>
                                        </p:attrNameLst>
                                      </p:cBhvr>
                                      <p:to>
                                        <p:strVal val="visible"/>
                                      </p:to>
                                    </p:set>
                                    <p:animEffect transition="in" filter="fade">
                                      <p:cBhvr>
                                        <p:cTn id="18" dur="500"/>
                                        <p:tgtEl>
                                          <p:spTgt spid="31">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1">
                                            <p:txEl>
                                              <p:pRg st="4" end="4"/>
                                            </p:txEl>
                                          </p:spTgt>
                                        </p:tgtEl>
                                        <p:attrNameLst>
                                          <p:attrName>style.visibility</p:attrName>
                                        </p:attrNameLst>
                                      </p:cBhvr>
                                      <p:to>
                                        <p:strVal val="visible"/>
                                      </p:to>
                                    </p:set>
                                    <p:animEffect transition="in" filter="fade">
                                      <p:cBhvr>
                                        <p:cTn id="21" dur="500"/>
                                        <p:tgtEl>
                                          <p:spTgt spid="31">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1">
                                            <p:txEl>
                                              <p:pRg st="5" end="5"/>
                                            </p:txEl>
                                          </p:spTgt>
                                        </p:tgtEl>
                                        <p:attrNameLst>
                                          <p:attrName>style.visibility</p:attrName>
                                        </p:attrNameLst>
                                      </p:cBhvr>
                                      <p:to>
                                        <p:strVal val="visible"/>
                                      </p:to>
                                    </p:set>
                                    <p:animEffect transition="in" filter="fade">
                                      <p:cBhvr>
                                        <p:cTn id="24" dur="500"/>
                                        <p:tgtEl>
                                          <p:spTgt spid="31">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1">
                                            <p:txEl>
                                              <p:pRg st="6" end="6"/>
                                            </p:txEl>
                                          </p:spTgt>
                                        </p:tgtEl>
                                        <p:attrNameLst>
                                          <p:attrName>style.visibility</p:attrName>
                                        </p:attrNameLst>
                                      </p:cBhvr>
                                      <p:to>
                                        <p:strVal val="visible"/>
                                      </p:to>
                                    </p:set>
                                    <p:animEffect transition="in" filter="fade">
                                      <p:cBhvr>
                                        <p:cTn id="29" dur="500"/>
                                        <p:tgtEl>
                                          <p:spTgt spid="31">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1">
                                            <p:txEl>
                                              <p:pRg st="7" end="7"/>
                                            </p:txEl>
                                          </p:spTgt>
                                        </p:tgtEl>
                                        <p:attrNameLst>
                                          <p:attrName>style.visibility</p:attrName>
                                        </p:attrNameLst>
                                      </p:cBhvr>
                                      <p:to>
                                        <p:strVal val="visible"/>
                                      </p:to>
                                    </p:set>
                                    <p:animEffect transition="in" filter="fade">
                                      <p:cBhvr>
                                        <p:cTn id="32" dur="500"/>
                                        <p:tgtEl>
                                          <p:spTgt spid="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6918" y="81248"/>
            <a:ext cx="2183606" cy="577454"/>
          </a:xfrm>
          <a:prstGeom prst="rect">
            <a:avLst/>
          </a:prstGeom>
          <a:noFill/>
          <a:ln w="9525">
            <a:noFill/>
            <a:miter lim="800000"/>
            <a:headEnd/>
            <a:tailEnd/>
          </a:ln>
        </p:spPr>
        <p:txBody>
          <a:bodyPr anchor="ctr"/>
          <a:lstStyle>
            <a:defPPr>
              <a:defRPr lang="zh-CN"/>
            </a:defPPr>
            <a:lvl1pPr algn="ctr">
              <a:defRPr sz="4400" b="1">
                <a:effectLst>
                  <a:outerShdw blurRad="38100" dist="38100" dir="2700000" algn="tl">
                    <a:srgbClr val="C0C0C0"/>
                  </a:outerShdw>
                </a:effectLst>
                <a:latin typeface="Times New Roman" pitchFamily="18" charset="0"/>
                <a:ea typeface="黑体" pitchFamily="49" charset="-122"/>
                <a:cs typeface="Times New Roman" pitchFamily="18" charset="0"/>
              </a:defRPr>
            </a:lvl1pPr>
          </a:lstStyle>
          <a:p>
            <a:pPr defTabSz="685800">
              <a:defRPr/>
            </a:pPr>
            <a:endParaRPr lang="zh-CN" altLang="en-US" sz="2250" dirty="0">
              <a:solidFill>
                <a:srgbClr val="242DA2"/>
              </a:solidFill>
            </a:endParaRPr>
          </a:p>
        </p:txBody>
      </p:sp>
      <p:cxnSp>
        <p:nvCxnSpPr>
          <p:cNvPr id="7" name="连接符: 肘形 34"/>
          <p:cNvCxnSpPr>
            <a:cxnSpLocks/>
          </p:cNvCxnSpPr>
          <p:nvPr/>
        </p:nvCxnSpPr>
        <p:spPr>
          <a:xfrm>
            <a:off x="234315" y="62960"/>
            <a:ext cx="1620441" cy="432197"/>
          </a:xfrm>
          <a:prstGeom prst="bentConnector3">
            <a:avLst>
              <a:gd name="adj1" fmla="val 48"/>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cxnSp>
        <p:nvCxnSpPr>
          <p:cNvPr id="8" name="连接符: 肘形 37"/>
          <p:cNvCxnSpPr>
            <a:cxnSpLocks/>
          </p:cNvCxnSpPr>
          <p:nvPr/>
        </p:nvCxnSpPr>
        <p:spPr>
          <a:xfrm>
            <a:off x="172403" y="62960"/>
            <a:ext cx="1706166" cy="495300"/>
          </a:xfrm>
          <a:prstGeom prst="bentConnector3">
            <a:avLst>
              <a:gd name="adj1" fmla="val -486"/>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13074" y="137976"/>
            <a:ext cx="2685574" cy="577081"/>
          </a:xfrm>
          <a:prstGeom prst="rect">
            <a:avLst/>
          </a:prstGeom>
          <a:noFill/>
        </p:spPr>
        <p:txBody>
          <a:bodyPr wrap="square" rtlCol="0">
            <a:spAutoFit/>
          </a:bodyPr>
          <a:lstStyle/>
          <a:p>
            <a:pPr defTabSz="685800"/>
            <a:r>
              <a:rPr lang="zh-CN" altLang="en-US" b="1" dirty="0">
                <a:solidFill>
                  <a:srgbClr val="000000"/>
                </a:solidFill>
              </a:rPr>
              <a:t>实测中问题</a:t>
            </a:r>
            <a:endParaRPr lang="en-US" altLang="zh-CN" b="1" dirty="0">
              <a:solidFill>
                <a:srgbClr val="000000"/>
              </a:solidFill>
            </a:endParaRPr>
          </a:p>
          <a:p>
            <a:pPr defTabSz="685800"/>
            <a:endParaRPr lang="zh-CN" altLang="en-US" sz="1350" b="1" dirty="0">
              <a:solidFill>
                <a:srgbClr val="000000"/>
              </a:solidFill>
            </a:endParaRPr>
          </a:p>
        </p:txBody>
      </p:sp>
      <p:sp>
        <p:nvSpPr>
          <p:cNvPr id="9" name="文本框 8"/>
          <p:cNvSpPr txBox="1"/>
          <p:nvPr/>
        </p:nvSpPr>
        <p:spPr>
          <a:xfrm>
            <a:off x="557784" y="804672"/>
            <a:ext cx="4572000" cy="923330"/>
          </a:xfrm>
          <a:prstGeom prst="rect">
            <a:avLst/>
          </a:prstGeom>
          <a:noFill/>
        </p:spPr>
        <p:txBody>
          <a:bodyPr wrap="square" rtlCol="0">
            <a:spAutoFit/>
          </a:bodyPr>
          <a:lstStyle/>
          <a:p>
            <a:pPr defTabSz="685800"/>
            <a:r>
              <a:rPr lang="zh-CN" altLang="en-US" sz="1350" dirty="0">
                <a:solidFill>
                  <a:srgbClr val="FF0000"/>
                </a:solidFill>
              </a:rPr>
              <a:t>引擎的反应：</a:t>
            </a:r>
            <a:endParaRPr lang="en-US" altLang="zh-CN" sz="1350" dirty="0">
              <a:solidFill>
                <a:srgbClr val="FF0000"/>
              </a:solidFill>
            </a:endParaRPr>
          </a:p>
          <a:p>
            <a:pPr defTabSz="685800"/>
            <a:r>
              <a:rPr lang="zh-CN" altLang="en-US" sz="1350" dirty="0">
                <a:solidFill>
                  <a:srgbClr val="000000"/>
                </a:solidFill>
              </a:rPr>
              <a:t>对于发热问题：在录音笔上自测一小时，看温度</a:t>
            </a:r>
            <a:endParaRPr lang="en-US" altLang="zh-CN" sz="1350" dirty="0">
              <a:solidFill>
                <a:srgbClr val="000000"/>
              </a:solidFill>
            </a:endParaRPr>
          </a:p>
          <a:p>
            <a:pPr defTabSz="685800"/>
            <a:r>
              <a:rPr lang="zh-CN" altLang="en-US" sz="1350" dirty="0">
                <a:solidFill>
                  <a:srgbClr val="000000"/>
                </a:solidFill>
              </a:rPr>
              <a:t>对于效果问题：拿录音笔实测中</a:t>
            </a:r>
            <a:r>
              <a:rPr lang="en-US" altLang="zh-CN" sz="1350" dirty="0">
                <a:solidFill>
                  <a:srgbClr val="000000"/>
                </a:solidFill>
              </a:rPr>
              <a:t>dump</a:t>
            </a:r>
            <a:r>
              <a:rPr lang="zh-CN" altLang="en-US" sz="1350" dirty="0">
                <a:solidFill>
                  <a:srgbClr val="000000"/>
                </a:solidFill>
              </a:rPr>
              <a:t>的音频自测，看效果</a:t>
            </a:r>
            <a:endParaRPr lang="en-US" altLang="zh-CN" sz="1350" dirty="0">
              <a:solidFill>
                <a:srgbClr val="000000"/>
              </a:solidFill>
            </a:endParaRPr>
          </a:p>
          <a:p>
            <a:pPr defTabSz="685800"/>
            <a:r>
              <a:rPr lang="en-US" altLang="zh-CN" sz="1350" b="1" dirty="0">
                <a:solidFill>
                  <a:srgbClr val="000000"/>
                </a:solidFill>
              </a:rPr>
              <a:t>	</a:t>
            </a:r>
            <a:endParaRPr lang="zh-CN" altLang="en-US" sz="1350" b="1" dirty="0">
              <a:solidFill>
                <a:srgbClr val="000000"/>
              </a:solidFill>
            </a:endParaRPr>
          </a:p>
        </p:txBody>
      </p:sp>
      <p:pic>
        <p:nvPicPr>
          <p:cNvPr id="3" name="图片 2"/>
          <p:cNvPicPr>
            <a:picLocks noChangeAspect="1"/>
          </p:cNvPicPr>
          <p:nvPr/>
        </p:nvPicPr>
        <p:blipFill>
          <a:blip r:embed="rId3"/>
          <a:stretch>
            <a:fillRect/>
          </a:stretch>
        </p:blipFill>
        <p:spPr>
          <a:xfrm>
            <a:off x="1166238" y="1469194"/>
            <a:ext cx="2228572" cy="2442857"/>
          </a:xfrm>
          <a:prstGeom prst="rect">
            <a:avLst/>
          </a:prstGeom>
        </p:spPr>
      </p:pic>
      <p:sp>
        <p:nvSpPr>
          <p:cNvPr id="5" name="文本框 4"/>
          <p:cNvSpPr txBox="1"/>
          <p:nvPr/>
        </p:nvSpPr>
        <p:spPr>
          <a:xfrm>
            <a:off x="4544568" y="2231136"/>
            <a:ext cx="3256407" cy="300082"/>
          </a:xfrm>
          <a:prstGeom prst="rect">
            <a:avLst/>
          </a:prstGeom>
          <a:noFill/>
        </p:spPr>
        <p:txBody>
          <a:bodyPr wrap="square" rtlCol="0">
            <a:spAutoFit/>
          </a:bodyPr>
          <a:lstStyle/>
          <a:p>
            <a:pPr defTabSz="685800"/>
            <a:r>
              <a:rPr lang="zh-CN" altLang="en-US" sz="1350" dirty="0">
                <a:solidFill>
                  <a:srgbClr val="000000"/>
                </a:solidFill>
              </a:rPr>
              <a:t>文本比对看，引擎自测的识别结果正常</a:t>
            </a:r>
          </a:p>
        </p:txBody>
      </p:sp>
      <p:sp>
        <p:nvSpPr>
          <p:cNvPr id="10" name="文本框 9"/>
          <p:cNvSpPr txBox="1"/>
          <p:nvPr/>
        </p:nvSpPr>
        <p:spPr>
          <a:xfrm>
            <a:off x="2770632" y="3236664"/>
            <a:ext cx="4187952" cy="623248"/>
          </a:xfrm>
          <a:prstGeom prst="rect">
            <a:avLst/>
          </a:prstGeom>
          <a:noFill/>
        </p:spPr>
        <p:txBody>
          <a:bodyPr wrap="square" rtlCol="0">
            <a:spAutoFit/>
          </a:bodyPr>
          <a:lstStyle/>
          <a:p>
            <a:pPr defTabSz="685800"/>
            <a:r>
              <a:rPr lang="zh-CN" altLang="en-US" sz="2100" dirty="0">
                <a:solidFill>
                  <a:srgbClr val="FF0000"/>
                </a:solidFill>
              </a:rPr>
              <a:t>引擎的结论：你集成错了</a:t>
            </a:r>
            <a:endParaRPr lang="en-US" altLang="zh-CN" sz="2100" dirty="0">
              <a:solidFill>
                <a:srgbClr val="FF0000"/>
              </a:solidFill>
            </a:endParaRPr>
          </a:p>
          <a:p>
            <a:pPr defTabSz="685800"/>
            <a:r>
              <a:rPr lang="en-US" altLang="zh-CN" sz="1350" b="1" dirty="0">
                <a:solidFill>
                  <a:srgbClr val="000000"/>
                </a:solidFill>
              </a:rPr>
              <a:t>	</a:t>
            </a:r>
            <a:endParaRPr lang="zh-CN" altLang="en-US" sz="1350" b="1" dirty="0">
              <a:solidFill>
                <a:srgbClr val="000000"/>
              </a:solidFill>
            </a:endParaRPr>
          </a:p>
        </p:txBody>
      </p:sp>
    </p:spTree>
    <p:extLst>
      <p:ext uri="{BB962C8B-B14F-4D97-AF65-F5344CB8AC3E}">
        <p14:creationId xmlns:p14="http://schemas.microsoft.com/office/powerpoint/2010/main" val="2115057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6918" y="81248"/>
            <a:ext cx="2183606" cy="577454"/>
          </a:xfrm>
          <a:prstGeom prst="rect">
            <a:avLst/>
          </a:prstGeom>
          <a:noFill/>
          <a:ln w="9525">
            <a:noFill/>
            <a:miter lim="800000"/>
            <a:headEnd/>
            <a:tailEnd/>
          </a:ln>
        </p:spPr>
        <p:txBody>
          <a:bodyPr anchor="ctr"/>
          <a:lstStyle>
            <a:defPPr>
              <a:defRPr lang="zh-CN"/>
            </a:defPPr>
            <a:lvl1pPr algn="ctr">
              <a:defRPr sz="4400" b="1">
                <a:effectLst>
                  <a:outerShdw blurRad="38100" dist="38100" dir="2700000" algn="tl">
                    <a:srgbClr val="C0C0C0"/>
                  </a:outerShdw>
                </a:effectLst>
                <a:latin typeface="Times New Roman" pitchFamily="18" charset="0"/>
                <a:ea typeface="黑体" pitchFamily="49" charset="-122"/>
                <a:cs typeface="Times New Roman" pitchFamily="18" charset="0"/>
              </a:defRPr>
            </a:lvl1pPr>
          </a:lstStyle>
          <a:p>
            <a:pPr defTabSz="685800">
              <a:defRPr/>
            </a:pPr>
            <a:endParaRPr lang="zh-CN" altLang="en-US" sz="2250" dirty="0">
              <a:solidFill>
                <a:srgbClr val="242DA2"/>
              </a:solidFill>
            </a:endParaRPr>
          </a:p>
        </p:txBody>
      </p:sp>
      <p:cxnSp>
        <p:nvCxnSpPr>
          <p:cNvPr id="7" name="连接符: 肘形 34"/>
          <p:cNvCxnSpPr>
            <a:cxnSpLocks/>
          </p:cNvCxnSpPr>
          <p:nvPr/>
        </p:nvCxnSpPr>
        <p:spPr>
          <a:xfrm>
            <a:off x="234315" y="62960"/>
            <a:ext cx="1620441" cy="432197"/>
          </a:xfrm>
          <a:prstGeom prst="bentConnector3">
            <a:avLst>
              <a:gd name="adj1" fmla="val 48"/>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cxnSp>
        <p:nvCxnSpPr>
          <p:cNvPr id="8" name="连接符: 肘形 37"/>
          <p:cNvCxnSpPr>
            <a:cxnSpLocks/>
          </p:cNvCxnSpPr>
          <p:nvPr/>
        </p:nvCxnSpPr>
        <p:spPr>
          <a:xfrm>
            <a:off x="172403" y="62960"/>
            <a:ext cx="1706166" cy="495300"/>
          </a:xfrm>
          <a:prstGeom prst="bentConnector3">
            <a:avLst>
              <a:gd name="adj1" fmla="val -486"/>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57784" y="804672"/>
            <a:ext cx="3995928" cy="300082"/>
          </a:xfrm>
          <a:prstGeom prst="rect">
            <a:avLst/>
          </a:prstGeom>
          <a:noFill/>
        </p:spPr>
        <p:txBody>
          <a:bodyPr wrap="square" rtlCol="0">
            <a:spAutoFit/>
          </a:bodyPr>
          <a:lstStyle/>
          <a:p>
            <a:pPr defTabSz="685800"/>
            <a:r>
              <a:rPr lang="zh-CN" altLang="en-US" sz="1350" dirty="0">
                <a:solidFill>
                  <a:srgbClr val="000000"/>
                </a:solidFill>
              </a:rPr>
              <a:t>事情正在起变化</a:t>
            </a:r>
            <a:r>
              <a:rPr lang="en-US" altLang="zh-CN" sz="1350" dirty="0">
                <a:solidFill>
                  <a:srgbClr val="000000"/>
                </a:solidFill>
              </a:rPr>
              <a:t>…</a:t>
            </a:r>
            <a:endParaRPr lang="zh-CN" altLang="en-US" sz="1350" dirty="0">
              <a:solidFill>
                <a:srgbClr val="000000"/>
              </a:solidFill>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784" y="1081671"/>
            <a:ext cx="4114800" cy="3086100"/>
          </a:xfrm>
          <a:prstGeom prst="rect">
            <a:avLst/>
          </a:prstGeom>
        </p:spPr>
      </p:pic>
      <p:pic>
        <p:nvPicPr>
          <p:cNvPr id="13" name="图片 12"/>
          <p:cNvPicPr/>
          <p:nvPr/>
        </p:nvPicPr>
        <p:blipFill>
          <a:blip r:embed="rId4"/>
          <a:stretch>
            <a:fillRect/>
          </a:stretch>
        </p:blipFill>
        <p:spPr>
          <a:xfrm>
            <a:off x="4880134" y="1161812"/>
            <a:ext cx="3955733" cy="762476"/>
          </a:xfrm>
          <a:prstGeom prst="rect">
            <a:avLst/>
          </a:prstGeom>
        </p:spPr>
      </p:pic>
      <p:pic>
        <p:nvPicPr>
          <p:cNvPr id="14" name="图片 13"/>
          <p:cNvPicPr/>
          <p:nvPr/>
        </p:nvPicPr>
        <p:blipFill>
          <a:blip r:embed="rId5"/>
          <a:stretch>
            <a:fillRect/>
          </a:stretch>
        </p:blipFill>
        <p:spPr>
          <a:xfrm>
            <a:off x="4880134" y="1543050"/>
            <a:ext cx="3955733" cy="730091"/>
          </a:xfrm>
          <a:prstGeom prst="rect">
            <a:avLst/>
          </a:prstGeom>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8813" y="2344215"/>
            <a:ext cx="6973274" cy="2100556"/>
          </a:xfrm>
          <a:prstGeom prst="rect">
            <a:avLst/>
          </a:prstGeom>
        </p:spPr>
      </p:pic>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74732" y="1081671"/>
            <a:ext cx="5137785" cy="3720465"/>
          </a:xfrm>
          <a:prstGeom prst="rect">
            <a:avLst/>
          </a:prstGeom>
        </p:spPr>
      </p:pic>
      <p:sp>
        <p:nvSpPr>
          <p:cNvPr id="17" name="文本框 16"/>
          <p:cNvSpPr txBox="1"/>
          <p:nvPr/>
        </p:nvSpPr>
        <p:spPr>
          <a:xfrm>
            <a:off x="213074" y="137976"/>
            <a:ext cx="2685574" cy="577081"/>
          </a:xfrm>
          <a:prstGeom prst="rect">
            <a:avLst/>
          </a:prstGeom>
          <a:noFill/>
        </p:spPr>
        <p:txBody>
          <a:bodyPr wrap="square" rtlCol="0">
            <a:spAutoFit/>
          </a:bodyPr>
          <a:lstStyle/>
          <a:p>
            <a:pPr defTabSz="685800"/>
            <a:r>
              <a:rPr lang="zh-CN" altLang="en-US" b="1" dirty="0">
                <a:solidFill>
                  <a:srgbClr val="000000"/>
                </a:solidFill>
              </a:rPr>
              <a:t>实测中问题</a:t>
            </a:r>
            <a:endParaRPr lang="en-US" altLang="zh-CN" b="1" dirty="0">
              <a:solidFill>
                <a:srgbClr val="000000"/>
              </a:solidFill>
            </a:endParaRPr>
          </a:p>
          <a:p>
            <a:pPr defTabSz="685800"/>
            <a:endParaRPr lang="zh-CN" altLang="en-US" sz="1350" b="1" dirty="0">
              <a:solidFill>
                <a:srgbClr val="000000"/>
              </a:solidFill>
            </a:endParaRPr>
          </a:p>
        </p:txBody>
      </p:sp>
    </p:spTree>
    <p:extLst>
      <p:ext uri="{BB962C8B-B14F-4D97-AF65-F5344CB8AC3E}">
        <p14:creationId xmlns:p14="http://schemas.microsoft.com/office/powerpoint/2010/main" val="388657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7"/>
          <p:cNvSpPr txBox="1">
            <a:spLocks noGrp="1"/>
          </p:cNvSpPr>
          <p:nvPr>
            <p:ph idx="1"/>
          </p:nvPr>
        </p:nvSpPr>
        <p:spPr>
          <a:xfrm>
            <a:off x="3419856" y="2406303"/>
            <a:ext cx="2084832" cy="609398"/>
          </a:xfrm>
          <a:prstGeom prst="rect">
            <a:avLst/>
          </a:prstGeom>
          <a:noFill/>
        </p:spPr>
        <p:txBody>
          <a:bodyPr wrap="square" rtlCol="0">
            <a:spAutoFit/>
          </a:bodyPr>
          <a:lstStyle/>
          <a:p>
            <a:pPr marL="0" indent="0">
              <a:lnSpc>
                <a:spcPct val="160000"/>
              </a:lnSpc>
              <a:buClr>
                <a:schemeClr val="folHlink"/>
              </a:buClr>
              <a:buNone/>
              <a:defRPr/>
            </a:pPr>
            <a:r>
              <a:rPr lang="zh-CN" altLang="en-US" b="1" dirty="0">
                <a:latin typeface="Times New Roman" pitchFamily="18" charset="0"/>
                <a:ea typeface="黑体" pitchFamily="49" charset="-122"/>
                <a:cs typeface="Times New Roman" pitchFamily="18" charset="0"/>
              </a:rPr>
              <a:t>如何解决烫手</a:t>
            </a:r>
          </a:p>
        </p:txBody>
      </p:sp>
    </p:spTree>
    <p:extLst>
      <p:ext uri="{BB962C8B-B14F-4D97-AF65-F5344CB8AC3E}">
        <p14:creationId xmlns:p14="http://schemas.microsoft.com/office/powerpoint/2010/main" val="219639956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连接符: 肘形 34"/>
          <p:cNvCxnSpPr>
            <a:cxnSpLocks/>
          </p:cNvCxnSpPr>
          <p:nvPr/>
        </p:nvCxnSpPr>
        <p:spPr>
          <a:xfrm>
            <a:off x="234315" y="62960"/>
            <a:ext cx="1620441" cy="432197"/>
          </a:xfrm>
          <a:prstGeom prst="bentConnector3">
            <a:avLst>
              <a:gd name="adj1" fmla="val 48"/>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cxnSp>
        <p:nvCxnSpPr>
          <p:cNvPr id="8" name="连接符: 肘形 37"/>
          <p:cNvCxnSpPr>
            <a:cxnSpLocks/>
          </p:cNvCxnSpPr>
          <p:nvPr/>
        </p:nvCxnSpPr>
        <p:spPr>
          <a:xfrm>
            <a:off x="172403" y="62960"/>
            <a:ext cx="1706166" cy="495300"/>
          </a:xfrm>
          <a:prstGeom prst="bentConnector3">
            <a:avLst>
              <a:gd name="adj1" fmla="val -486"/>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10159" y="795147"/>
            <a:ext cx="4623816" cy="300082"/>
          </a:xfrm>
          <a:prstGeom prst="rect">
            <a:avLst/>
          </a:prstGeom>
          <a:noFill/>
        </p:spPr>
        <p:txBody>
          <a:bodyPr wrap="square" rtlCol="0">
            <a:spAutoFit/>
          </a:bodyPr>
          <a:lstStyle/>
          <a:p>
            <a:pPr defTabSz="685800"/>
            <a:r>
              <a:rPr lang="zh-CN" altLang="en-US" sz="1350" dirty="0">
                <a:solidFill>
                  <a:srgbClr val="000000"/>
                </a:solidFill>
              </a:rPr>
              <a:t>效果问题的产生原因</a:t>
            </a:r>
            <a:r>
              <a:rPr lang="en-US" altLang="zh-CN" sz="1350" dirty="0">
                <a:solidFill>
                  <a:srgbClr val="000000"/>
                </a:solidFill>
              </a:rPr>
              <a:t>:</a:t>
            </a:r>
            <a:endParaRPr lang="zh-CN" altLang="en-US" sz="1350" dirty="0">
              <a:solidFill>
                <a:srgbClr val="000000"/>
              </a:solidFill>
            </a:endParaRPr>
          </a:p>
        </p:txBody>
      </p:sp>
      <p:grpSp>
        <p:nvGrpSpPr>
          <p:cNvPr id="49" name="组合 48"/>
          <p:cNvGrpSpPr/>
          <p:nvPr/>
        </p:nvGrpSpPr>
        <p:grpSpPr>
          <a:xfrm>
            <a:off x="795909" y="1575408"/>
            <a:ext cx="3134155" cy="1472592"/>
            <a:chOff x="430180" y="1694144"/>
            <a:chExt cx="4178873" cy="1963456"/>
          </a:xfrm>
        </p:grpSpPr>
        <p:sp>
          <p:nvSpPr>
            <p:cNvPr id="2" name="矩形 1"/>
            <p:cNvSpPr/>
            <p:nvPr/>
          </p:nvSpPr>
          <p:spPr bwMode="auto">
            <a:xfrm>
              <a:off x="1385602" y="3133344"/>
              <a:ext cx="1402080" cy="524256"/>
            </a:xfrm>
            <a:prstGeom prst="rect">
              <a:avLst/>
            </a:prstGeom>
            <a:solidFill>
              <a:srgbClr val="FF0000"/>
            </a:solidFill>
            <a:ln w="19050" cap="flat" cmpd="sng" algn="ctr">
              <a:solidFill>
                <a:schemeClr val="tx1"/>
              </a:solidFill>
              <a:prstDash val="solid"/>
              <a:round/>
              <a:headEnd type="none" w="med" len="med"/>
              <a:tailEnd type="triangle"/>
            </a:ln>
          </p:spPr>
          <p:txBody>
            <a:bodyPr rtlCol="0" anchor="ctr"/>
            <a:lstStyle/>
            <a:p>
              <a:pPr algn="ctr" defTabSz="685800"/>
              <a:r>
                <a:rPr lang="en-US" altLang="zh-CN" sz="1350" dirty="0">
                  <a:solidFill>
                    <a:srgbClr val="000000"/>
                  </a:solidFill>
                </a:rPr>
                <a:t>data-buff</a:t>
              </a:r>
              <a:endParaRPr lang="zh-CN" altLang="en-US" sz="1350" dirty="0">
                <a:solidFill>
                  <a:srgbClr val="000000"/>
                </a:solidFill>
              </a:endParaRPr>
            </a:p>
          </p:txBody>
        </p:sp>
        <p:cxnSp>
          <p:nvCxnSpPr>
            <p:cNvPr id="24" name="肘形连接符 23"/>
            <p:cNvCxnSpPr/>
            <p:nvPr/>
          </p:nvCxnSpPr>
          <p:spPr bwMode="auto">
            <a:xfrm>
              <a:off x="442594" y="2084832"/>
              <a:ext cx="1230536" cy="1048512"/>
            </a:xfrm>
            <a:prstGeom prst="bentConnector3">
              <a:avLst>
                <a:gd name="adj1" fmla="val 99539"/>
              </a:avLst>
            </a:prstGeom>
            <a:solidFill>
              <a:srgbClr val="FF0000"/>
            </a:solidFill>
            <a:ln w="19050" cap="flat" cmpd="sng" algn="ctr">
              <a:solidFill>
                <a:schemeClr val="tx1"/>
              </a:solidFill>
              <a:prstDash val="solid"/>
              <a:round/>
              <a:headEnd type="none" w="med" len="med"/>
              <a:tailEnd type="triangle"/>
            </a:ln>
          </p:spPr>
        </p:cxnSp>
        <p:sp>
          <p:nvSpPr>
            <p:cNvPr id="33" name="矩形 32"/>
            <p:cNvSpPr/>
            <p:nvPr/>
          </p:nvSpPr>
          <p:spPr bwMode="auto">
            <a:xfrm>
              <a:off x="3455703" y="1822704"/>
              <a:ext cx="1153350" cy="524256"/>
            </a:xfrm>
            <a:prstGeom prst="rect">
              <a:avLst/>
            </a:prstGeom>
            <a:solidFill>
              <a:srgbClr val="FF0000"/>
            </a:solidFill>
            <a:ln w="19050" cap="flat" cmpd="sng" algn="ctr">
              <a:solidFill>
                <a:schemeClr val="tx1"/>
              </a:solidFill>
              <a:prstDash val="solid"/>
              <a:round/>
              <a:headEnd type="none" w="med" len="med"/>
              <a:tailEnd type="triangle"/>
            </a:ln>
          </p:spPr>
          <p:txBody>
            <a:bodyPr rtlCol="0" anchor="ctr"/>
            <a:lstStyle/>
            <a:p>
              <a:pPr algn="ctr" defTabSz="685800"/>
              <a:r>
                <a:rPr lang="zh-CN" altLang="en-US" sz="1350" dirty="0">
                  <a:solidFill>
                    <a:srgbClr val="000000"/>
                  </a:solidFill>
                </a:rPr>
                <a:t>本地转写</a:t>
              </a:r>
            </a:p>
          </p:txBody>
        </p:sp>
        <p:cxnSp>
          <p:nvCxnSpPr>
            <p:cNvPr id="35" name="肘形连接符 34"/>
            <p:cNvCxnSpPr>
              <a:endCxn id="33" idx="1"/>
            </p:cNvCxnSpPr>
            <p:nvPr/>
          </p:nvCxnSpPr>
          <p:spPr bwMode="auto">
            <a:xfrm flipV="1">
              <a:off x="2389156" y="2084832"/>
              <a:ext cx="1066547" cy="1063752"/>
            </a:xfrm>
            <a:prstGeom prst="bentConnector3">
              <a:avLst>
                <a:gd name="adj1" fmla="val -12"/>
              </a:avLst>
            </a:prstGeom>
            <a:solidFill>
              <a:srgbClr val="FF0000"/>
            </a:solidFill>
            <a:ln w="19050" cap="flat" cmpd="sng" algn="ctr">
              <a:solidFill>
                <a:schemeClr val="tx1"/>
              </a:solidFill>
              <a:prstDash val="solid"/>
              <a:round/>
              <a:headEnd type="none" w="med" len="med"/>
              <a:tailEnd type="triangle"/>
            </a:ln>
          </p:spPr>
        </p:cxnSp>
        <p:sp>
          <p:nvSpPr>
            <p:cNvPr id="38" name="文本框 37"/>
            <p:cNvSpPr txBox="1"/>
            <p:nvPr/>
          </p:nvSpPr>
          <p:spPr>
            <a:xfrm>
              <a:off x="430180" y="1695459"/>
              <a:ext cx="2156714" cy="400109"/>
            </a:xfrm>
            <a:prstGeom prst="rect">
              <a:avLst/>
            </a:prstGeom>
            <a:noFill/>
          </p:spPr>
          <p:txBody>
            <a:bodyPr wrap="square" rtlCol="0">
              <a:spAutoFit/>
            </a:bodyPr>
            <a:lstStyle/>
            <a:p>
              <a:pPr defTabSz="685800"/>
              <a:r>
                <a:rPr lang="en-US" altLang="zh-CN" sz="1350" dirty="0">
                  <a:solidFill>
                    <a:srgbClr val="FF0000"/>
                  </a:solidFill>
                </a:rPr>
                <a:t>audio-write</a:t>
              </a:r>
              <a:endParaRPr lang="zh-CN" altLang="en-US" sz="1350" dirty="0">
                <a:solidFill>
                  <a:srgbClr val="FF0000"/>
                </a:solidFill>
              </a:endParaRPr>
            </a:p>
          </p:txBody>
        </p:sp>
        <p:sp>
          <p:nvSpPr>
            <p:cNvPr id="48" name="文本框 47"/>
            <p:cNvSpPr txBox="1"/>
            <p:nvPr/>
          </p:nvSpPr>
          <p:spPr>
            <a:xfrm>
              <a:off x="2424653" y="1694144"/>
              <a:ext cx="2156714" cy="400109"/>
            </a:xfrm>
            <a:prstGeom prst="rect">
              <a:avLst/>
            </a:prstGeom>
            <a:noFill/>
          </p:spPr>
          <p:txBody>
            <a:bodyPr wrap="square" rtlCol="0">
              <a:spAutoFit/>
            </a:bodyPr>
            <a:lstStyle/>
            <a:p>
              <a:pPr defTabSz="685800"/>
              <a:r>
                <a:rPr lang="en-US" altLang="zh-CN" sz="1350" dirty="0" err="1">
                  <a:solidFill>
                    <a:srgbClr val="FF0000"/>
                  </a:solidFill>
                </a:rPr>
                <a:t>setinput</a:t>
              </a:r>
              <a:endParaRPr lang="zh-CN" altLang="en-US" sz="1350" dirty="0">
                <a:solidFill>
                  <a:srgbClr val="FF0000"/>
                </a:solidFill>
              </a:endParaRPr>
            </a:p>
          </p:txBody>
        </p:sp>
      </p:grpSp>
      <p:sp>
        <p:nvSpPr>
          <p:cNvPr id="51" name="文本框 50"/>
          <p:cNvSpPr txBox="1"/>
          <p:nvPr/>
        </p:nvSpPr>
        <p:spPr>
          <a:xfrm>
            <a:off x="4729974" y="1471294"/>
            <a:ext cx="3954781" cy="2377574"/>
          </a:xfrm>
          <a:prstGeom prst="rect">
            <a:avLst/>
          </a:prstGeom>
          <a:noFill/>
        </p:spPr>
        <p:txBody>
          <a:bodyPr wrap="square" rtlCol="0">
            <a:spAutoFit/>
          </a:bodyPr>
          <a:lstStyle/>
          <a:p>
            <a:pPr marL="214313" indent="-214313" defTabSz="685800">
              <a:buClr>
                <a:srgbClr val="FF0000"/>
              </a:buClr>
              <a:buFont typeface="Wingdings" panose="05000000000000000000" pitchFamily="2" charset="2"/>
              <a:buChar char="u"/>
            </a:pPr>
            <a:r>
              <a:rPr lang="en-US" altLang="zh-CN" sz="1350" dirty="0">
                <a:solidFill>
                  <a:srgbClr val="000000"/>
                </a:solidFill>
              </a:rPr>
              <a:t>1.</a:t>
            </a:r>
            <a:r>
              <a:rPr lang="zh-CN" altLang="en-US" sz="1350" dirty="0">
                <a:solidFill>
                  <a:srgbClr val="000000"/>
                </a:solidFill>
              </a:rPr>
              <a:t>录音笔的默认工作模式为</a:t>
            </a:r>
            <a:r>
              <a:rPr lang="en-US" altLang="zh-CN" sz="1350" dirty="0">
                <a:solidFill>
                  <a:srgbClr val="000000"/>
                </a:solidFill>
              </a:rPr>
              <a:t>Interactive</a:t>
            </a:r>
            <a:r>
              <a:rPr lang="zh-CN" altLang="en-US" sz="1350" dirty="0">
                <a:solidFill>
                  <a:srgbClr val="000000"/>
                </a:solidFill>
              </a:rPr>
              <a:t>，可依据负载调频，但当</a:t>
            </a:r>
            <a:r>
              <a:rPr lang="en-US" altLang="zh-CN" sz="1350" dirty="0">
                <a:solidFill>
                  <a:srgbClr val="000000"/>
                </a:solidFill>
              </a:rPr>
              <a:t>CPU</a:t>
            </a:r>
            <a:r>
              <a:rPr lang="zh-CN" altLang="en-US" sz="1350" dirty="0">
                <a:solidFill>
                  <a:srgbClr val="000000"/>
                </a:solidFill>
              </a:rPr>
              <a:t>温度超过额定核心最高温度后，负载调频失效，</a:t>
            </a:r>
            <a:r>
              <a:rPr lang="en-US" altLang="zh-CN" sz="1350" dirty="0">
                <a:solidFill>
                  <a:srgbClr val="000000"/>
                </a:solidFill>
              </a:rPr>
              <a:t>CPU</a:t>
            </a:r>
            <a:r>
              <a:rPr lang="zh-CN" altLang="en-US" sz="1350" dirty="0">
                <a:solidFill>
                  <a:srgbClr val="000000"/>
                </a:solidFill>
              </a:rPr>
              <a:t>频率主动降低</a:t>
            </a:r>
            <a:endParaRPr lang="en-US" altLang="zh-CN" sz="1350" dirty="0">
              <a:solidFill>
                <a:srgbClr val="000000"/>
              </a:solidFill>
            </a:endParaRPr>
          </a:p>
          <a:p>
            <a:pPr defTabSz="685800">
              <a:buClr>
                <a:srgbClr val="FF0000"/>
              </a:buClr>
            </a:pP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2.CPU</a:t>
            </a:r>
            <a:r>
              <a:rPr lang="zh-CN" altLang="en-US" sz="1350" dirty="0">
                <a:solidFill>
                  <a:srgbClr val="000000"/>
                </a:solidFill>
              </a:rPr>
              <a:t>降频后，本地转写实时率下降，导致</a:t>
            </a:r>
            <a:r>
              <a:rPr lang="en-US" altLang="zh-CN" sz="1350" dirty="0">
                <a:solidFill>
                  <a:srgbClr val="000000"/>
                </a:solidFill>
              </a:rPr>
              <a:t>data-buff</a:t>
            </a:r>
            <a:r>
              <a:rPr lang="zh-CN" altLang="en-US" sz="1350" dirty="0">
                <a:solidFill>
                  <a:srgbClr val="000000"/>
                </a:solidFill>
              </a:rPr>
              <a:t>中缓存的数据无法及时处理</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3.</a:t>
            </a:r>
            <a:r>
              <a:rPr lang="zh-CN" altLang="en-US" sz="1350" dirty="0">
                <a:solidFill>
                  <a:srgbClr val="000000"/>
                </a:solidFill>
              </a:rPr>
              <a:t>前端持续向</a:t>
            </a:r>
            <a:r>
              <a:rPr lang="en-US" altLang="zh-CN" sz="1350" dirty="0">
                <a:solidFill>
                  <a:srgbClr val="000000"/>
                </a:solidFill>
              </a:rPr>
              <a:t>data-buff</a:t>
            </a:r>
            <a:r>
              <a:rPr lang="zh-CN" altLang="en-US" sz="1350" dirty="0">
                <a:solidFill>
                  <a:srgbClr val="000000"/>
                </a:solidFill>
              </a:rPr>
              <a:t>中写音频，音频超过容量后，产生数据覆盖</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4</a:t>
            </a:r>
            <a:r>
              <a:rPr lang="en-US" altLang="zh-CN" sz="1350">
                <a:solidFill>
                  <a:srgbClr val="000000"/>
                </a:solidFill>
              </a:rPr>
              <a:t>.</a:t>
            </a:r>
            <a:r>
              <a:rPr lang="zh-CN" altLang="en-US" sz="1350" dirty="0">
                <a:solidFill>
                  <a:srgbClr val="FF0000"/>
                </a:solidFill>
              </a:rPr>
              <a:t>效果问题就是发热问题</a:t>
            </a:r>
            <a:endParaRPr lang="en-US" altLang="zh-CN" sz="1350" dirty="0">
              <a:solidFill>
                <a:srgbClr val="FF0000"/>
              </a:solidFill>
            </a:endParaRPr>
          </a:p>
        </p:txBody>
      </p:sp>
      <p:sp>
        <p:nvSpPr>
          <p:cNvPr id="17" name="文本框 16"/>
          <p:cNvSpPr txBox="1"/>
          <p:nvPr/>
        </p:nvSpPr>
        <p:spPr>
          <a:xfrm>
            <a:off x="213074" y="137976"/>
            <a:ext cx="2685574" cy="577081"/>
          </a:xfrm>
          <a:prstGeom prst="rect">
            <a:avLst/>
          </a:prstGeom>
          <a:noFill/>
        </p:spPr>
        <p:txBody>
          <a:bodyPr wrap="square" rtlCol="0">
            <a:spAutoFit/>
          </a:bodyPr>
          <a:lstStyle/>
          <a:p>
            <a:pPr defTabSz="685800"/>
            <a:r>
              <a:rPr lang="zh-CN" altLang="en-US" b="1" dirty="0">
                <a:solidFill>
                  <a:srgbClr val="000000"/>
                </a:solidFill>
              </a:rPr>
              <a:t>如何解决烫手</a:t>
            </a:r>
            <a:endParaRPr lang="en-US" altLang="zh-CN" b="1" dirty="0">
              <a:solidFill>
                <a:srgbClr val="000000"/>
              </a:solidFill>
            </a:endParaRPr>
          </a:p>
          <a:p>
            <a:pPr defTabSz="685800"/>
            <a:endParaRPr lang="zh-CN" altLang="en-US" sz="1350" b="1" dirty="0">
              <a:solidFill>
                <a:srgbClr val="000000"/>
              </a:solidFill>
            </a:endParaRPr>
          </a:p>
        </p:txBody>
      </p:sp>
    </p:spTree>
    <p:extLst>
      <p:ext uri="{BB962C8B-B14F-4D97-AF65-F5344CB8AC3E}">
        <p14:creationId xmlns:p14="http://schemas.microsoft.com/office/powerpoint/2010/main" val="34345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连接符: 肘形 34"/>
          <p:cNvCxnSpPr>
            <a:cxnSpLocks/>
          </p:cNvCxnSpPr>
          <p:nvPr/>
        </p:nvCxnSpPr>
        <p:spPr>
          <a:xfrm>
            <a:off x="234315" y="62960"/>
            <a:ext cx="1620441" cy="432197"/>
          </a:xfrm>
          <a:prstGeom prst="bentConnector3">
            <a:avLst>
              <a:gd name="adj1" fmla="val 48"/>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cxnSp>
        <p:nvCxnSpPr>
          <p:cNvPr id="8" name="连接符: 肘形 37"/>
          <p:cNvCxnSpPr>
            <a:cxnSpLocks/>
          </p:cNvCxnSpPr>
          <p:nvPr/>
        </p:nvCxnSpPr>
        <p:spPr>
          <a:xfrm>
            <a:off x="172403" y="62960"/>
            <a:ext cx="1706166" cy="495300"/>
          </a:xfrm>
          <a:prstGeom prst="bentConnector3">
            <a:avLst>
              <a:gd name="adj1" fmla="val -486"/>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10159" y="795147"/>
            <a:ext cx="4623816" cy="300082"/>
          </a:xfrm>
          <a:prstGeom prst="rect">
            <a:avLst/>
          </a:prstGeom>
          <a:noFill/>
        </p:spPr>
        <p:txBody>
          <a:bodyPr wrap="square" rtlCol="0">
            <a:spAutoFit/>
          </a:bodyPr>
          <a:lstStyle/>
          <a:p>
            <a:pPr defTabSz="685800"/>
            <a:r>
              <a:rPr lang="zh-CN" altLang="en-US" sz="1350" dirty="0">
                <a:solidFill>
                  <a:srgbClr val="000000"/>
                </a:solidFill>
              </a:rPr>
              <a:t>引擎算的慢了，继续优化、加速就能解决</a:t>
            </a:r>
            <a:r>
              <a:rPr lang="en-US" altLang="zh-CN" sz="1350" dirty="0">
                <a:solidFill>
                  <a:srgbClr val="000000"/>
                </a:solidFill>
              </a:rPr>
              <a:t>?</a:t>
            </a:r>
            <a:endParaRPr lang="zh-CN" altLang="en-US" sz="1350" dirty="0">
              <a:solidFill>
                <a:srgbClr val="000000"/>
              </a:solidFill>
            </a:endParaRPr>
          </a:p>
        </p:txBody>
      </p:sp>
      <p:sp>
        <p:nvSpPr>
          <p:cNvPr id="15" name="文本框 14"/>
          <p:cNvSpPr txBox="1"/>
          <p:nvPr/>
        </p:nvSpPr>
        <p:spPr>
          <a:xfrm>
            <a:off x="213074" y="137976"/>
            <a:ext cx="2685574" cy="577081"/>
          </a:xfrm>
          <a:prstGeom prst="rect">
            <a:avLst/>
          </a:prstGeom>
          <a:noFill/>
        </p:spPr>
        <p:txBody>
          <a:bodyPr wrap="square" rtlCol="0">
            <a:spAutoFit/>
          </a:bodyPr>
          <a:lstStyle/>
          <a:p>
            <a:pPr defTabSz="685800"/>
            <a:r>
              <a:rPr lang="zh-CN" altLang="en-US" b="1" dirty="0">
                <a:solidFill>
                  <a:srgbClr val="000000"/>
                </a:solidFill>
              </a:rPr>
              <a:t>如何解决烫手</a:t>
            </a:r>
            <a:endParaRPr lang="en-US" altLang="zh-CN" b="1" dirty="0">
              <a:solidFill>
                <a:srgbClr val="000000"/>
              </a:solidFill>
            </a:endParaRPr>
          </a:p>
          <a:p>
            <a:pPr defTabSz="685800"/>
            <a:endParaRPr lang="zh-CN" altLang="en-US" sz="1350" b="1" dirty="0">
              <a:solidFill>
                <a:srgbClr val="000000"/>
              </a:solidFill>
            </a:endParaRPr>
          </a:p>
        </p:txBody>
      </p:sp>
      <p:grpSp>
        <p:nvGrpSpPr>
          <p:cNvPr id="16" name="组合 15"/>
          <p:cNvGrpSpPr/>
          <p:nvPr/>
        </p:nvGrpSpPr>
        <p:grpSpPr>
          <a:xfrm>
            <a:off x="475344" y="1522723"/>
            <a:ext cx="6038918" cy="2304561"/>
            <a:chOff x="633792" y="2030297"/>
            <a:chExt cx="8051890" cy="3072748"/>
          </a:xfrm>
        </p:grpSpPr>
        <p:sp>
          <p:nvSpPr>
            <p:cNvPr id="11" name="文本框 10"/>
            <p:cNvSpPr txBox="1"/>
            <p:nvPr/>
          </p:nvSpPr>
          <p:spPr>
            <a:xfrm>
              <a:off x="633792" y="2030297"/>
              <a:ext cx="4706112" cy="677108"/>
            </a:xfrm>
            <a:prstGeom prst="rect">
              <a:avLst/>
            </a:prstGeom>
            <a:noFill/>
          </p:spPr>
          <p:txBody>
            <a:bodyPr wrap="square" rtlCol="0">
              <a:spAutoFit/>
            </a:bodyPr>
            <a:lstStyle/>
            <a:p>
              <a:pPr marL="214313" indent="-214313" defTabSz="685800">
                <a:buClr>
                  <a:srgbClr val="FF0000"/>
                </a:buClr>
                <a:buFont typeface="Wingdings" panose="05000000000000000000" pitchFamily="2" charset="2"/>
                <a:buChar char="u"/>
              </a:pPr>
              <a:r>
                <a:rPr lang="en-US" altLang="zh-CN" sz="1350" dirty="0">
                  <a:solidFill>
                    <a:srgbClr val="000000"/>
                  </a:solidFill>
                </a:rPr>
                <a:t>1.ctc</a:t>
              </a:r>
              <a:r>
                <a:rPr lang="zh-CN" altLang="en-US" sz="1350" dirty="0">
                  <a:solidFill>
                    <a:srgbClr val="000000"/>
                  </a:solidFill>
                </a:rPr>
                <a:t>解码与</a:t>
              </a:r>
              <a:r>
                <a:rPr lang="en-US" altLang="zh-CN" sz="1350" dirty="0" err="1">
                  <a:solidFill>
                    <a:srgbClr val="000000"/>
                  </a:solidFill>
                </a:rPr>
                <a:t>beamsearch</a:t>
              </a:r>
              <a:r>
                <a:rPr lang="zh-CN" altLang="en-US" sz="1350" dirty="0">
                  <a:solidFill>
                    <a:srgbClr val="000000"/>
                  </a:solidFill>
                </a:rPr>
                <a:t>解码并行</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endParaRPr lang="en-US" altLang="zh-CN" sz="1350" dirty="0">
                <a:solidFill>
                  <a:srgbClr val="000000"/>
                </a:solidFill>
              </a:endParaRPr>
            </a:p>
          </p:txBody>
        </p:sp>
        <p:grpSp>
          <p:nvGrpSpPr>
            <p:cNvPr id="13" name="组合 12"/>
            <p:cNvGrpSpPr/>
            <p:nvPr/>
          </p:nvGrpSpPr>
          <p:grpSpPr>
            <a:xfrm>
              <a:off x="2854254" y="3103046"/>
              <a:ext cx="5831428" cy="1999999"/>
              <a:chOff x="3687063" y="3445947"/>
              <a:chExt cx="4971297" cy="1720026"/>
            </a:xfrm>
          </p:grpSpPr>
          <p:grpSp>
            <p:nvGrpSpPr>
              <p:cNvPr id="22" name="组合 21"/>
              <p:cNvGrpSpPr/>
              <p:nvPr/>
            </p:nvGrpSpPr>
            <p:grpSpPr>
              <a:xfrm>
                <a:off x="3762756" y="3445947"/>
                <a:ext cx="4485714" cy="1662692"/>
                <a:chOff x="6074664" y="1060196"/>
                <a:chExt cx="4485714" cy="1662692"/>
              </a:xfrm>
            </p:grpSpPr>
            <p:pic>
              <p:nvPicPr>
                <p:cNvPr id="12" name="图片 11"/>
                <p:cNvPicPr>
                  <a:picLocks noChangeAspect="1"/>
                </p:cNvPicPr>
                <p:nvPr/>
              </p:nvPicPr>
              <p:blipFill>
                <a:blip r:embed="rId2"/>
                <a:stretch>
                  <a:fillRect/>
                </a:stretch>
              </p:blipFill>
              <p:spPr>
                <a:xfrm>
                  <a:off x="6074664" y="1389555"/>
                  <a:ext cx="4485714" cy="1333333"/>
                </a:xfrm>
                <a:prstGeom prst="rect">
                  <a:avLst/>
                </a:prstGeom>
              </p:spPr>
            </p:pic>
            <p:sp>
              <p:nvSpPr>
                <p:cNvPr id="18" name="文本框 17"/>
                <p:cNvSpPr txBox="1"/>
                <p:nvPr/>
              </p:nvSpPr>
              <p:spPr>
                <a:xfrm>
                  <a:off x="7274924" y="1060196"/>
                  <a:ext cx="2184400" cy="344100"/>
                </a:xfrm>
                <a:prstGeom prst="rect">
                  <a:avLst/>
                </a:prstGeom>
                <a:noFill/>
              </p:spPr>
              <p:txBody>
                <a:bodyPr wrap="square" rtlCol="0">
                  <a:spAutoFit/>
                </a:bodyPr>
                <a:lstStyle/>
                <a:p>
                  <a:pPr algn="ctr" defTabSz="685800"/>
                  <a:r>
                    <a:rPr lang="zh-CN" altLang="en-US" sz="1350" b="1" dirty="0">
                      <a:solidFill>
                        <a:srgbClr val="000000"/>
                      </a:solidFill>
                    </a:rPr>
                    <a:t>并行解码</a:t>
                  </a:r>
                </a:p>
              </p:txBody>
            </p:sp>
          </p:grpSp>
          <p:sp>
            <p:nvSpPr>
              <p:cNvPr id="27" name="矩形 26"/>
              <p:cNvSpPr/>
              <p:nvPr/>
            </p:nvSpPr>
            <p:spPr bwMode="auto">
              <a:xfrm>
                <a:off x="3687063" y="3445947"/>
                <a:ext cx="4971297" cy="1720026"/>
              </a:xfrm>
              <a:prstGeom prst="rect">
                <a:avLst/>
              </a:prstGeom>
              <a:noFill/>
              <a:ln w="38100" cap="flat" cmpd="sng" algn="ctr">
                <a:solidFill>
                  <a:schemeClr val="tx1"/>
                </a:solidFill>
                <a:prstDash val="sysDot"/>
                <a:round/>
                <a:headEnd type="none" w="med" len="med"/>
                <a:tailEnd type="triangle"/>
              </a:ln>
            </p:spPr>
            <p:txBody>
              <a:bodyPr rtlCol="0" anchor="ctr"/>
              <a:lstStyle/>
              <a:p>
                <a:pPr algn="ctr" defTabSz="685800"/>
                <a:endParaRPr lang="zh-CN" altLang="en-US" sz="1350">
                  <a:solidFill>
                    <a:srgbClr val="000000"/>
                  </a:solidFill>
                </a:endParaRPr>
              </a:p>
            </p:txBody>
          </p:sp>
        </p:grpSp>
      </p:grpSp>
    </p:spTree>
    <p:extLst>
      <p:ext uri="{BB962C8B-B14F-4D97-AF65-F5344CB8AC3E}">
        <p14:creationId xmlns:p14="http://schemas.microsoft.com/office/powerpoint/2010/main" val="167647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连接符: 肘形 34"/>
          <p:cNvCxnSpPr>
            <a:cxnSpLocks/>
          </p:cNvCxnSpPr>
          <p:nvPr/>
        </p:nvCxnSpPr>
        <p:spPr>
          <a:xfrm>
            <a:off x="234315" y="62960"/>
            <a:ext cx="1620441" cy="432197"/>
          </a:xfrm>
          <a:prstGeom prst="bentConnector3">
            <a:avLst>
              <a:gd name="adj1" fmla="val 48"/>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cxnSp>
        <p:nvCxnSpPr>
          <p:cNvPr id="8" name="连接符: 肘形 37"/>
          <p:cNvCxnSpPr>
            <a:cxnSpLocks/>
          </p:cNvCxnSpPr>
          <p:nvPr/>
        </p:nvCxnSpPr>
        <p:spPr>
          <a:xfrm>
            <a:off x="172403" y="62960"/>
            <a:ext cx="1706166" cy="495300"/>
          </a:xfrm>
          <a:prstGeom prst="bentConnector3">
            <a:avLst>
              <a:gd name="adj1" fmla="val -486"/>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10159" y="795147"/>
            <a:ext cx="4623816" cy="300082"/>
          </a:xfrm>
          <a:prstGeom prst="rect">
            <a:avLst/>
          </a:prstGeom>
          <a:noFill/>
        </p:spPr>
        <p:txBody>
          <a:bodyPr wrap="square" rtlCol="0">
            <a:spAutoFit/>
          </a:bodyPr>
          <a:lstStyle/>
          <a:p>
            <a:pPr defTabSz="685800"/>
            <a:r>
              <a:rPr lang="zh-CN" altLang="en-US" sz="1350" dirty="0">
                <a:solidFill>
                  <a:srgbClr val="000000"/>
                </a:solidFill>
              </a:rPr>
              <a:t>引擎算的慢了，继续优化、加速就能解决</a:t>
            </a:r>
            <a:r>
              <a:rPr lang="en-US" altLang="zh-CN" sz="1350" dirty="0">
                <a:solidFill>
                  <a:srgbClr val="000000"/>
                </a:solidFill>
              </a:rPr>
              <a:t>?</a:t>
            </a:r>
            <a:endParaRPr lang="zh-CN" altLang="en-US" sz="1350" dirty="0">
              <a:solidFill>
                <a:srgbClr val="000000"/>
              </a:solidFill>
            </a:endParaRPr>
          </a:p>
        </p:txBody>
      </p:sp>
      <p:sp>
        <p:nvSpPr>
          <p:cNvPr id="15" name="文本框 14"/>
          <p:cNvSpPr txBox="1"/>
          <p:nvPr/>
        </p:nvSpPr>
        <p:spPr>
          <a:xfrm>
            <a:off x="213074" y="137976"/>
            <a:ext cx="2685574" cy="577081"/>
          </a:xfrm>
          <a:prstGeom prst="rect">
            <a:avLst/>
          </a:prstGeom>
          <a:noFill/>
        </p:spPr>
        <p:txBody>
          <a:bodyPr wrap="square" rtlCol="0">
            <a:spAutoFit/>
          </a:bodyPr>
          <a:lstStyle/>
          <a:p>
            <a:pPr defTabSz="685800"/>
            <a:r>
              <a:rPr lang="zh-CN" altLang="en-US" b="1" dirty="0">
                <a:solidFill>
                  <a:srgbClr val="000000"/>
                </a:solidFill>
              </a:rPr>
              <a:t>如何解决烫手</a:t>
            </a:r>
            <a:endParaRPr lang="en-US" altLang="zh-CN" b="1" dirty="0">
              <a:solidFill>
                <a:srgbClr val="000000"/>
              </a:solidFill>
            </a:endParaRPr>
          </a:p>
          <a:p>
            <a:pPr defTabSz="685800"/>
            <a:endParaRPr lang="zh-CN" altLang="en-US" sz="1350" b="1" dirty="0">
              <a:solidFill>
                <a:srgbClr val="000000"/>
              </a:solidFill>
            </a:endParaRPr>
          </a:p>
        </p:txBody>
      </p:sp>
      <p:sp>
        <p:nvSpPr>
          <p:cNvPr id="11" name="文本框 10"/>
          <p:cNvSpPr txBox="1"/>
          <p:nvPr/>
        </p:nvSpPr>
        <p:spPr>
          <a:xfrm>
            <a:off x="510159" y="1474261"/>
            <a:ext cx="3529584" cy="300082"/>
          </a:xfrm>
          <a:prstGeom prst="rect">
            <a:avLst/>
          </a:prstGeom>
          <a:noFill/>
        </p:spPr>
        <p:txBody>
          <a:bodyPr wrap="square" rtlCol="0">
            <a:spAutoFit/>
          </a:bodyPr>
          <a:lstStyle/>
          <a:p>
            <a:pPr marL="214313" indent="-214313" defTabSz="685800">
              <a:buClr>
                <a:srgbClr val="FF0000"/>
              </a:buClr>
              <a:buFont typeface="Wingdings" panose="05000000000000000000" pitchFamily="2" charset="2"/>
              <a:buChar char="u"/>
            </a:pPr>
            <a:r>
              <a:rPr lang="en-US" altLang="zh-CN" sz="1350" dirty="0">
                <a:solidFill>
                  <a:srgbClr val="000000"/>
                </a:solidFill>
              </a:rPr>
              <a:t>2.GEMM</a:t>
            </a:r>
            <a:r>
              <a:rPr lang="zh-CN" altLang="en-US" sz="1350" dirty="0">
                <a:solidFill>
                  <a:srgbClr val="000000"/>
                </a:solidFill>
              </a:rPr>
              <a:t> </a:t>
            </a:r>
            <a:r>
              <a:rPr lang="en-US" altLang="zh-CN" sz="1350" dirty="0">
                <a:solidFill>
                  <a:srgbClr val="000000"/>
                </a:solidFill>
              </a:rPr>
              <a:t>16bit</a:t>
            </a:r>
            <a:r>
              <a:rPr lang="zh-CN" altLang="en-US" sz="1350" dirty="0">
                <a:solidFill>
                  <a:srgbClr val="000000"/>
                </a:solidFill>
              </a:rPr>
              <a:t>累和</a:t>
            </a:r>
            <a:endParaRPr lang="en-US" altLang="zh-CN" sz="1350" dirty="0">
              <a:solidFill>
                <a:srgbClr val="000000"/>
              </a:solidFill>
            </a:endParaRPr>
          </a:p>
        </p:txBody>
      </p:sp>
      <p:grpSp>
        <p:nvGrpSpPr>
          <p:cNvPr id="4" name="组合 3"/>
          <p:cNvGrpSpPr/>
          <p:nvPr/>
        </p:nvGrpSpPr>
        <p:grpSpPr>
          <a:xfrm>
            <a:off x="2337653" y="2326850"/>
            <a:ext cx="4373571" cy="1500000"/>
            <a:chOff x="5720371" y="3229469"/>
            <a:chExt cx="5016500" cy="1300347"/>
          </a:xfrm>
        </p:grpSpPr>
        <p:grpSp>
          <p:nvGrpSpPr>
            <p:cNvPr id="21" name="组合 20"/>
            <p:cNvGrpSpPr/>
            <p:nvPr/>
          </p:nvGrpSpPr>
          <p:grpSpPr>
            <a:xfrm>
              <a:off x="6419097" y="3229469"/>
              <a:ext cx="3619048" cy="1238851"/>
              <a:chOff x="6419097" y="2861169"/>
              <a:chExt cx="3619048" cy="1238851"/>
            </a:xfrm>
          </p:grpSpPr>
          <p:grpSp>
            <p:nvGrpSpPr>
              <p:cNvPr id="6" name="组合 5"/>
              <p:cNvGrpSpPr/>
              <p:nvPr/>
            </p:nvGrpSpPr>
            <p:grpSpPr>
              <a:xfrm>
                <a:off x="6419097" y="3228130"/>
                <a:ext cx="3619048" cy="871890"/>
                <a:chOff x="6343876" y="2924911"/>
                <a:chExt cx="3619048" cy="871890"/>
              </a:xfrm>
            </p:grpSpPr>
            <p:pic>
              <p:nvPicPr>
                <p:cNvPr id="2" name="图片 1"/>
                <p:cNvPicPr>
                  <a:picLocks noChangeAspect="1"/>
                </p:cNvPicPr>
                <p:nvPr/>
              </p:nvPicPr>
              <p:blipFill>
                <a:blip r:embed="rId2"/>
                <a:stretch>
                  <a:fillRect/>
                </a:stretch>
              </p:blipFill>
              <p:spPr>
                <a:xfrm>
                  <a:off x="6343876" y="2924911"/>
                  <a:ext cx="3619048" cy="361905"/>
                </a:xfrm>
                <a:prstGeom prst="rect">
                  <a:avLst/>
                </a:prstGeom>
              </p:spPr>
            </p:pic>
            <p:pic>
              <p:nvPicPr>
                <p:cNvPr id="3" name="图片 2"/>
                <p:cNvPicPr>
                  <a:picLocks noChangeAspect="1"/>
                </p:cNvPicPr>
                <p:nvPr/>
              </p:nvPicPr>
              <p:blipFill>
                <a:blip r:embed="rId3"/>
                <a:stretch>
                  <a:fillRect/>
                </a:stretch>
              </p:blipFill>
              <p:spPr>
                <a:xfrm>
                  <a:off x="6443876" y="3587277"/>
                  <a:ext cx="3419048" cy="209524"/>
                </a:xfrm>
                <a:prstGeom prst="rect">
                  <a:avLst/>
                </a:prstGeom>
              </p:spPr>
            </p:pic>
            <p:cxnSp>
              <p:nvCxnSpPr>
                <p:cNvPr id="5" name="直接箭头连接符 4"/>
                <p:cNvCxnSpPr/>
                <p:nvPr/>
              </p:nvCxnSpPr>
              <p:spPr bwMode="auto">
                <a:xfrm>
                  <a:off x="8153400" y="3299516"/>
                  <a:ext cx="0" cy="300461"/>
                </a:xfrm>
                <a:prstGeom prst="straightConnector1">
                  <a:avLst/>
                </a:prstGeom>
                <a:solidFill>
                  <a:srgbClr val="FF0000"/>
                </a:solidFill>
                <a:ln w="28575" cap="flat" cmpd="sng" algn="ctr">
                  <a:solidFill>
                    <a:srgbClr val="FF0000"/>
                  </a:solidFill>
                  <a:prstDash val="solid"/>
                  <a:round/>
                  <a:headEnd type="none" w="med" len="med"/>
                  <a:tailEnd type="triangle"/>
                </a:ln>
              </p:spPr>
            </p:cxnSp>
          </p:grpSp>
          <p:sp>
            <p:nvSpPr>
              <p:cNvPr id="19" name="文本框 18"/>
              <p:cNvSpPr txBox="1"/>
              <p:nvPr/>
            </p:nvSpPr>
            <p:spPr>
              <a:xfrm>
                <a:off x="6513033" y="2861169"/>
                <a:ext cx="3431176" cy="260140"/>
              </a:xfrm>
              <a:prstGeom prst="rect">
                <a:avLst/>
              </a:prstGeom>
              <a:noFill/>
            </p:spPr>
            <p:txBody>
              <a:bodyPr wrap="square" rtlCol="0">
                <a:spAutoFit/>
              </a:bodyPr>
              <a:lstStyle/>
              <a:p>
                <a:pPr algn="ctr" defTabSz="685800"/>
                <a:r>
                  <a:rPr lang="en-US" altLang="zh-CN" sz="1350" b="1" dirty="0">
                    <a:solidFill>
                      <a:srgbClr val="000000"/>
                    </a:solidFill>
                  </a:rPr>
                  <a:t>Int16*int16=int16</a:t>
                </a:r>
                <a:r>
                  <a:rPr lang="zh-CN" altLang="en-US" sz="1350" b="1" dirty="0">
                    <a:solidFill>
                      <a:srgbClr val="000000"/>
                    </a:solidFill>
                  </a:rPr>
                  <a:t>再累和到</a:t>
                </a:r>
                <a:r>
                  <a:rPr lang="en-US" altLang="zh-CN" sz="1350" b="1" dirty="0">
                    <a:solidFill>
                      <a:srgbClr val="000000"/>
                    </a:solidFill>
                  </a:rPr>
                  <a:t>32bit</a:t>
                </a:r>
                <a:endParaRPr lang="zh-CN" altLang="en-US" sz="1350" b="1" dirty="0">
                  <a:solidFill>
                    <a:srgbClr val="000000"/>
                  </a:solidFill>
                </a:endParaRPr>
              </a:p>
            </p:txBody>
          </p:sp>
        </p:grpSp>
        <p:sp>
          <p:nvSpPr>
            <p:cNvPr id="28" name="矩形 27"/>
            <p:cNvSpPr/>
            <p:nvPr/>
          </p:nvSpPr>
          <p:spPr bwMode="auto">
            <a:xfrm>
              <a:off x="5720371" y="3229469"/>
              <a:ext cx="5016500" cy="1300347"/>
            </a:xfrm>
            <a:prstGeom prst="rect">
              <a:avLst/>
            </a:prstGeom>
            <a:noFill/>
            <a:ln w="38100" cap="flat" cmpd="sng" algn="ctr">
              <a:solidFill>
                <a:schemeClr val="tx1"/>
              </a:solidFill>
              <a:prstDash val="sysDot"/>
              <a:round/>
              <a:headEnd type="none" w="med" len="med"/>
              <a:tailEnd type="triangle"/>
            </a:ln>
          </p:spPr>
          <p:txBody>
            <a:bodyPr rtlCol="0" anchor="ctr"/>
            <a:lstStyle/>
            <a:p>
              <a:pPr algn="ctr" defTabSz="685800"/>
              <a:endParaRPr lang="zh-CN" altLang="en-US" sz="1350">
                <a:solidFill>
                  <a:srgbClr val="000000"/>
                </a:solidFill>
              </a:endParaRPr>
            </a:p>
          </p:txBody>
        </p:sp>
      </p:grpSp>
    </p:spTree>
    <p:extLst>
      <p:ext uri="{BB962C8B-B14F-4D97-AF65-F5344CB8AC3E}">
        <p14:creationId xmlns:p14="http://schemas.microsoft.com/office/powerpoint/2010/main" val="36512308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连接符: 肘形 34"/>
          <p:cNvCxnSpPr>
            <a:cxnSpLocks/>
          </p:cNvCxnSpPr>
          <p:nvPr/>
        </p:nvCxnSpPr>
        <p:spPr>
          <a:xfrm>
            <a:off x="234315" y="62960"/>
            <a:ext cx="1620441" cy="432197"/>
          </a:xfrm>
          <a:prstGeom prst="bentConnector3">
            <a:avLst>
              <a:gd name="adj1" fmla="val 48"/>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cxnSp>
        <p:nvCxnSpPr>
          <p:cNvPr id="8" name="连接符: 肘形 37"/>
          <p:cNvCxnSpPr>
            <a:cxnSpLocks/>
          </p:cNvCxnSpPr>
          <p:nvPr/>
        </p:nvCxnSpPr>
        <p:spPr>
          <a:xfrm>
            <a:off x="172403" y="62960"/>
            <a:ext cx="1706166" cy="495300"/>
          </a:xfrm>
          <a:prstGeom prst="bentConnector3">
            <a:avLst>
              <a:gd name="adj1" fmla="val -486"/>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10159" y="795147"/>
            <a:ext cx="4623816" cy="300082"/>
          </a:xfrm>
          <a:prstGeom prst="rect">
            <a:avLst/>
          </a:prstGeom>
          <a:noFill/>
        </p:spPr>
        <p:txBody>
          <a:bodyPr wrap="square" rtlCol="0">
            <a:spAutoFit/>
          </a:bodyPr>
          <a:lstStyle/>
          <a:p>
            <a:pPr defTabSz="685800"/>
            <a:r>
              <a:rPr lang="zh-CN" altLang="en-US" sz="1350" dirty="0">
                <a:solidFill>
                  <a:srgbClr val="000000"/>
                </a:solidFill>
              </a:rPr>
              <a:t>引擎算的慢了，继续优化、加速就能解决</a:t>
            </a:r>
            <a:r>
              <a:rPr lang="en-US" altLang="zh-CN" sz="1350" dirty="0">
                <a:solidFill>
                  <a:srgbClr val="000000"/>
                </a:solidFill>
              </a:rPr>
              <a:t>?</a:t>
            </a:r>
            <a:endParaRPr lang="zh-CN" altLang="en-US" sz="1350" dirty="0">
              <a:solidFill>
                <a:srgbClr val="000000"/>
              </a:solidFill>
            </a:endParaRPr>
          </a:p>
        </p:txBody>
      </p:sp>
      <p:sp>
        <p:nvSpPr>
          <p:cNvPr id="15" name="文本框 14"/>
          <p:cNvSpPr txBox="1"/>
          <p:nvPr/>
        </p:nvSpPr>
        <p:spPr>
          <a:xfrm>
            <a:off x="213074" y="137976"/>
            <a:ext cx="2685574" cy="577081"/>
          </a:xfrm>
          <a:prstGeom prst="rect">
            <a:avLst/>
          </a:prstGeom>
          <a:noFill/>
        </p:spPr>
        <p:txBody>
          <a:bodyPr wrap="square" rtlCol="0">
            <a:spAutoFit/>
          </a:bodyPr>
          <a:lstStyle/>
          <a:p>
            <a:pPr defTabSz="685800"/>
            <a:r>
              <a:rPr lang="zh-CN" altLang="en-US" b="1" dirty="0">
                <a:solidFill>
                  <a:srgbClr val="000000"/>
                </a:solidFill>
              </a:rPr>
              <a:t>如何解决烫手</a:t>
            </a:r>
            <a:endParaRPr lang="en-US" altLang="zh-CN" b="1" dirty="0">
              <a:solidFill>
                <a:srgbClr val="000000"/>
              </a:solidFill>
            </a:endParaRPr>
          </a:p>
          <a:p>
            <a:pPr defTabSz="685800"/>
            <a:endParaRPr lang="zh-CN" altLang="en-US" sz="1350" b="1" dirty="0">
              <a:solidFill>
                <a:srgbClr val="000000"/>
              </a:solidFill>
            </a:endParaRPr>
          </a:p>
        </p:txBody>
      </p:sp>
      <p:grpSp>
        <p:nvGrpSpPr>
          <p:cNvPr id="13" name="组合 12"/>
          <p:cNvGrpSpPr/>
          <p:nvPr/>
        </p:nvGrpSpPr>
        <p:grpSpPr>
          <a:xfrm>
            <a:off x="510160" y="1484242"/>
            <a:ext cx="6138362" cy="2150084"/>
            <a:chOff x="680212" y="1978989"/>
            <a:chExt cx="8184483" cy="2866779"/>
          </a:xfrm>
        </p:grpSpPr>
        <p:sp>
          <p:nvSpPr>
            <p:cNvPr id="11" name="文本框 10"/>
            <p:cNvSpPr txBox="1"/>
            <p:nvPr/>
          </p:nvSpPr>
          <p:spPr>
            <a:xfrm>
              <a:off x="680212" y="1978989"/>
              <a:ext cx="4706112" cy="400109"/>
            </a:xfrm>
            <a:prstGeom prst="rect">
              <a:avLst/>
            </a:prstGeom>
            <a:noFill/>
          </p:spPr>
          <p:txBody>
            <a:bodyPr wrap="square" rtlCol="0">
              <a:spAutoFit/>
            </a:bodyPr>
            <a:lstStyle/>
            <a:p>
              <a:pPr marL="214313" indent="-214313" defTabSz="685800">
                <a:buClr>
                  <a:srgbClr val="FF0000"/>
                </a:buClr>
                <a:buFont typeface="Wingdings" panose="05000000000000000000" pitchFamily="2" charset="2"/>
                <a:buChar char="u"/>
              </a:pPr>
              <a:r>
                <a:rPr lang="en-US" altLang="zh-CN" sz="1350" dirty="0">
                  <a:solidFill>
                    <a:srgbClr val="000000"/>
                  </a:solidFill>
                </a:rPr>
                <a:t>3.ublstm</a:t>
              </a:r>
              <a:r>
                <a:rPr lang="zh-CN" altLang="en-US" sz="1350" dirty="0">
                  <a:solidFill>
                    <a:srgbClr val="000000"/>
                  </a:solidFill>
                </a:rPr>
                <a:t> </a:t>
              </a:r>
              <a:r>
                <a:rPr lang="en-US" altLang="zh-CN" sz="1350" dirty="0">
                  <a:solidFill>
                    <a:srgbClr val="000000"/>
                  </a:solidFill>
                </a:rPr>
                <a:t>unroll</a:t>
              </a:r>
            </a:p>
          </p:txBody>
        </p:sp>
        <p:grpSp>
          <p:nvGrpSpPr>
            <p:cNvPr id="4" name="组合 3"/>
            <p:cNvGrpSpPr/>
            <p:nvPr/>
          </p:nvGrpSpPr>
          <p:grpSpPr>
            <a:xfrm>
              <a:off x="3033267" y="2808882"/>
              <a:ext cx="5831428" cy="2036886"/>
              <a:chOff x="5742971" y="4667506"/>
              <a:chExt cx="5451577" cy="1739088"/>
            </a:xfrm>
          </p:grpSpPr>
          <p:grpSp>
            <p:nvGrpSpPr>
              <p:cNvPr id="26" name="组合 25"/>
              <p:cNvGrpSpPr/>
              <p:nvPr/>
            </p:nvGrpSpPr>
            <p:grpSpPr>
              <a:xfrm>
                <a:off x="6025061" y="4667506"/>
                <a:ext cx="4689208" cy="1670422"/>
                <a:chOff x="6025061" y="4667506"/>
                <a:chExt cx="4584920" cy="1670422"/>
              </a:xfrm>
            </p:grpSpPr>
            <p:grpSp>
              <p:nvGrpSpPr>
                <p:cNvPr id="25" name="组合 24"/>
                <p:cNvGrpSpPr/>
                <p:nvPr/>
              </p:nvGrpSpPr>
              <p:grpSpPr>
                <a:xfrm>
                  <a:off x="6025061" y="4909178"/>
                  <a:ext cx="4584920" cy="1428750"/>
                  <a:chOff x="6074664" y="4973562"/>
                  <a:chExt cx="4584920" cy="1428750"/>
                </a:xfrm>
              </p:grpSpPr>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4664" y="4973562"/>
                    <a:ext cx="4584920" cy="1428750"/>
                  </a:xfrm>
                  <a:prstGeom prst="rect">
                    <a:avLst/>
                  </a:prstGeom>
                </p:spPr>
              </p:pic>
              <p:sp>
                <p:nvSpPr>
                  <p:cNvPr id="23" name="矩形 22"/>
                  <p:cNvSpPr/>
                  <p:nvPr/>
                </p:nvSpPr>
                <p:spPr bwMode="auto">
                  <a:xfrm>
                    <a:off x="6368872" y="5854699"/>
                    <a:ext cx="3719497" cy="519037"/>
                  </a:xfrm>
                  <a:prstGeom prst="rect">
                    <a:avLst/>
                  </a:prstGeom>
                  <a:noFill/>
                  <a:ln w="19050" cap="flat" cmpd="sng" algn="ctr">
                    <a:solidFill>
                      <a:srgbClr val="FF0000"/>
                    </a:solidFill>
                    <a:prstDash val="sysDash"/>
                    <a:round/>
                    <a:headEnd type="none" w="med" len="med"/>
                    <a:tailEnd type="triangle"/>
                  </a:ln>
                </p:spPr>
                <p:txBody>
                  <a:bodyPr rtlCol="0" anchor="ctr"/>
                  <a:lstStyle/>
                  <a:p>
                    <a:pPr algn="ctr" defTabSz="685800"/>
                    <a:endParaRPr lang="zh-CN" altLang="en-US" sz="1350">
                      <a:solidFill>
                        <a:srgbClr val="000000"/>
                      </a:solidFill>
                    </a:endParaRPr>
                  </a:p>
                </p:txBody>
              </p:sp>
            </p:grpSp>
            <p:sp>
              <p:nvSpPr>
                <p:cNvPr id="24" name="文本框 23"/>
                <p:cNvSpPr txBox="1"/>
                <p:nvPr/>
              </p:nvSpPr>
              <p:spPr>
                <a:xfrm>
                  <a:off x="6657193" y="4667506"/>
                  <a:ext cx="3431176" cy="341612"/>
                </a:xfrm>
                <a:prstGeom prst="rect">
                  <a:avLst/>
                </a:prstGeom>
                <a:noFill/>
              </p:spPr>
              <p:txBody>
                <a:bodyPr wrap="square" rtlCol="0">
                  <a:spAutoFit/>
                </a:bodyPr>
                <a:lstStyle/>
                <a:p>
                  <a:pPr algn="ctr" defTabSz="685800"/>
                  <a:r>
                    <a:rPr lang="en-US" altLang="zh-CN" sz="1350" b="1" dirty="0" err="1">
                      <a:solidFill>
                        <a:srgbClr val="000000"/>
                      </a:solidFill>
                    </a:rPr>
                    <a:t>ublstm-bwd</a:t>
                  </a:r>
                  <a:r>
                    <a:rPr lang="en-US" altLang="zh-CN" sz="1350" b="1" dirty="0">
                      <a:solidFill>
                        <a:srgbClr val="000000"/>
                      </a:solidFill>
                    </a:rPr>
                    <a:t> x</a:t>
                  </a:r>
                  <a:r>
                    <a:rPr lang="zh-CN" altLang="en-US" sz="1350" b="1" dirty="0">
                      <a:solidFill>
                        <a:srgbClr val="000000"/>
                      </a:solidFill>
                    </a:rPr>
                    <a:t>方向</a:t>
                  </a:r>
                  <a:r>
                    <a:rPr lang="en-US" altLang="zh-CN" sz="1350" b="1" dirty="0">
                      <a:solidFill>
                        <a:srgbClr val="000000"/>
                      </a:solidFill>
                    </a:rPr>
                    <a:t>15</a:t>
                  </a:r>
                  <a:r>
                    <a:rPr lang="zh-CN" altLang="en-US" sz="1350" b="1" dirty="0">
                      <a:solidFill>
                        <a:srgbClr val="000000"/>
                      </a:solidFill>
                    </a:rPr>
                    <a:t>帧并行</a:t>
                  </a:r>
                </a:p>
              </p:txBody>
            </p:sp>
          </p:grpSp>
          <p:sp>
            <p:nvSpPr>
              <p:cNvPr id="29" name="矩形 28"/>
              <p:cNvSpPr/>
              <p:nvPr/>
            </p:nvSpPr>
            <p:spPr bwMode="auto">
              <a:xfrm>
                <a:off x="5742971" y="4699000"/>
                <a:ext cx="5451577" cy="1707594"/>
              </a:xfrm>
              <a:prstGeom prst="rect">
                <a:avLst/>
              </a:prstGeom>
              <a:noFill/>
              <a:ln w="38100" cap="flat" cmpd="sng" algn="ctr">
                <a:solidFill>
                  <a:schemeClr val="tx1"/>
                </a:solidFill>
                <a:prstDash val="sysDot"/>
                <a:round/>
                <a:headEnd type="none" w="med" len="med"/>
                <a:tailEnd type="triangle"/>
              </a:ln>
            </p:spPr>
            <p:txBody>
              <a:bodyPr rtlCol="0" anchor="ctr"/>
              <a:lstStyle/>
              <a:p>
                <a:pPr algn="ctr" defTabSz="685800"/>
                <a:endParaRPr lang="zh-CN" altLang="en-US" sz="1350">
                  <a:solidFill>
                    <a:srgbClr val="000000"/>
                  </a:solidFill>
                </a:endParaRPr>
              </a:p>
            </p:txBody>
          </p:sp>
        </p:grpSp>
      </p:grpSp>
    </p:spTree>
    <p:extLst>
      <p:ext uri="{BB962C8B-B14F-4D97-AF65-F5344CB8AC3E}">
        <p14:creationId xmlns:p14="http://schemas.microsoft.com/office/powerpoint/2010/main" val="21053285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连接符: 肘形 34"/>
          <p:cNvCxnSpPr>
            <a:cxnSpLocks/>
          </p:cNvCxnSpPr>
          <p:nvPr/>
        </p:nvCxnSpPr>
        <p:spPr>
          <a:xfrm>
            <a:off x="234315" y="62960"/>
            <a:ext cx="1620441" cy="432197"/>
          </a:xfrm>
          <a:prstGeom prst="bentConnector3">
            <a:avLst>
              <a:gd name="adj1" fmla="val 48"/>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cxnSp>
        <p:nvCxnSpPr>
          <p:cNvPr id="8" name="连接符: 肘形 37"/>
          <p:cNvCxnSpPr>
            <a:cxnSpLocks/>
          </p:cNvCxnSpPr>
          <p:nvPr/>
        </p:nvCxnSpPr>
        <p:spPr>
          <a:xfrm>
            <a:off x="172403" y="62960"/>
            <a:ext cx="1706166" cy="495300"/>
          </a:xfrm>
          <a:prstGeom prst="bentConnector3">
            <a:avLst>
              <a:gd name="adj1" fmla="val -486"/>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10159" y="795147"/>
            <a:ext cx="4623816" cy="300082"/>
          </a:xfrm>
          <a:prstGeom prst="rect">
            <a:avLst/>
          </a:prstGeom>
          <a:noFill/>
        </p:spPr>
        <p:txBody>
          <a:bodyPr wrap="square" rtlCol="0">
            <a:spAutoFit/>
          </a:bodyPr>
          <a:lstStyle/>
          <a:p>
            <a:pPr defTabSz="685800"/>
            <a:r>
              <a:rPr lang="zh-CN" altLang="en-US" sz="1350" dirty="0">
                <a:solidFill>
                  <a:srgbClr val="000000"/>
                </a:solidFill>
              </a:rPr>
              <a:t>优化后的收益</a:t>
            </a:r>
          </a:p>
        </p:txBody>
      </p:sp>
      <p:sp>
        <p:nvSpPr>
          <p:cNvPr id="15" name="文本框 14"/>
          <p:cNvSpPr txBox="1"/>
          <p:nvPr/>
        </p:nvSpPr>
        <p:spPr>
          <a:xfrm>
            <a:off x="213074" y="137976"/>
            <a:ext cx="2685574" cy="577081"/>
          </a:xfrm>
          <a:prstGeom prst="rect">
            <a:avLst/>
          </a:prstGeom>
          <a:noFill/>
        </p:spPr>
        <p:txBody>
          <a:bodyPr wrap="square" rtlCol="0">
            <a:spAutoFit/>
          </a:bodyPr>
          <a:lstStyle/>
          <a:p>
            <a:pPr defTabSz="685800"/>
            <a:r>
              <a:rPr lang="zh-CN" altLang="en-US" b="1" dirty="0">
                <a:solidFill>
                  <a:srgbClr val="000000"/>
                </a:solidFill>
              </a:rPr>
              <a:t>如何解决烫手</a:t>
            </a:r>
            <a:endParaRPr lang="en-US" altLang="zh-CN" b="1" dirty="0">
              <a:solidFill>
                <a:srgbClr val="000000"/>
              </a:solidFill>
            </a:endParaRPr>
          </a:p>
          <a:p>
            <a:pPr defTabSz="685800"/>
            <a:endParaRPr lang="zh-CN" altLang="en-US" sz="1350" b="1" dirty="0">
              <a:solidFill>
                <a:srgbClr val="000000"/>
              </a:solidFill>
            </a:endParaRPr>
          </a:p>
        </p:txBody>
      </p:sp>
      <p:sp>
        <p:nvSpPr>
          <p:cNvPr id="14" name="文本框 13"/>
          <p:cNvSpPr txBox="1"/>
          <p:nvPr/>
        </p:nvSpPr>
        <p:spPr>
          <a:xfrm>
            <a:off x="2522139" y="3850524"/>
            <a:ext cx="4187231" cy="461665"/>
          </a:xfrm>
          <a:prstGeom prst="rect">
            <a:avLst/>
          </a:prstGeom>
          <a:noFill/>
        </p:spPr>
        <p:txBody>
          <a:bodyPr wrap="square" rtlCol="0">
            <a:spAutoFit/>
          </a:bodyPr>
          <a:lstStyle/>
          <a:p>
            <a:pPr defTabSz="685800"/>
            <a:r>
              <a:rPr lang="zh-CN" altLang="en-US" sz="2400" b="1" dirty="0">
                <a:solidFill>
                  <a:srgbClr val="FF0000"/>
                </a:solidFill>
              </a:rPr>
              <a:t>吞吐有所提升，发热毫无改善</a:t>
            </a:r>
          </a:p>
        </p:txBody>
      </p:sp>
      <p:grpSp>
        <p:nvGrpSpPr>
          <p:cNvPr id="3" name="组合 2"/>
          <p:cNvGrpSpPr/>
          <p:nvPr/>
        </p:nvGrpSpPr>
        <p:grpSpPr>
          <a:xfrm>
            <a:off x="929896" y="1759759"/>
            <a:ext cx="6899654" cy="1622444"/>
            <a:chOff x="1239861" y="2346345"/>
            <a:chExt cx="9199539" cy="2163258"/>
          </a:xfrm>
        </p:grpSpPr>
        <p:pic>
          <p:nvPicPr>
            <p:cNvPr id="13" name="图片 12"/>
            <p:cNvPicPr>
              <a:picLocks noChangeAspect="1"/>
            </p:cNvPicPr>
            <p:nvPr/>
          </p:nvPicPr>
          <p:blipFill>
            <a:blip r:embed="rId2"/>
            <a:stretch>
              <a:fillRect/>
            </a:stretch>
          </p:blipFill>
          <p:spPr>
            <a:xfrm>
              <a:off x="1239861" y="2346345"/>
              <a:ext cx="4914478" cy="2163258"/>
            </a:xfrm>
            <a:prstGeom prst="rect">
              <a:avLst/>
            </a:prstGeom>
          </p:spPr>
        </p:pic>
        <p:sp>
          <p:nvSpPr>
            <p:cNvPr id="2" name="文本框 1"/>
            <p:cNvSpPr txBox="1"/>
            <p:nvPr/>
          </p:nvSpPr>
          <p:spPr>
            <a:xfrm>
              <a:off x="7200900" y="2870994"/>
              <a:ext cx="3238500" cy="954108"/>
            </a:xfrm>
            <a:prstGeom prst="rect">
              <a:avLst/>
            </a:prstGeom>
            <a:noFill/>
          </p:spPr>
          <p:txBody>
            <a:bodyPr wrap="square" rtlCol="0">
              <a:spAutoFit/>
            </a:bodyPr>
            <a:lstStyle/>
            <a:p>
              <a:pPr defTabSz="685800"/>
              <a:r>
                <a:rPr lang="zh-CN" altLang="en-US" sz="1350" dirty="0">
                  <a:solidFill>
                    <a:srgbClr val="000000"/>
                  </a:solidFill>
                </a:rPr>
                <a:t>录音笔反馈，</a:t>
              </a:r>
              <a:r>
                <a:rPr lang="en-US" altLang="zh-CN" sz="1350" dirty="0">
                  <a:solidFill>
                    <a:srgbClr val="000000"/>
                  </a:solidFill>
                </a:rPr>
                <a:t>10</a:t>
              </a:r>
              <a:r>
                <a:rPr lang="zh-CN" altLang="en-US" sz="1350" dirty="0">
                  <a:solidFill>
                    <a:srgbClr val="000000"/>
                  </a:solidFill>
                </a:rPr>
                <a:t>分钟音频原先</a:t>
              </a:r>
              <a:r>
                <a:rPr lang="en-US" altLang="zh-CN" sz="1350" dirty="0">
                  <a:solidFill>
                    <a:srgbClr val="000000"/>
                  </a:solidFill>
                </a:rPr>
                <a:t>9</a:t>
              </a:r>
              <a:r>
                <a:rPr lang="zh-CN" altLang="en-US" sz="1350" dirty="0">
                  <a:solidFill>
                    <a:srgbClr val="000000"/>
                  </a:solidFill>
                </a:rPr>
                <a:t>分钟转完，现在</a:t>
              </a:r>
              <a:r>
                <a:rPr lang="en-US" altLang="zh-CN" sz="1350" dirty="0">
                  <a:solidFill>
                    <a:srgbClr val="000000"/>
                  </a:solidFill>
                </a:rPr>
                <a:t>7</a:t>
              </a:r>
              <a:r>
                <a:rPr lang="zh-CN" altLang="en-US" sz="1350" dirty="0">
                  <a:solidFill>
                    <a:srgbClr val="000000"/>
                  </a:solidFill>
                </a:rPr>
                <a:t>分钟转完</a:t>
              </a:r>
            </a:p>
          </p:txBody>
        </p:sp>
      </p:grpSp>
      <p:sp>
        <p:nvSpPr>
          <p:cNvPr id="4" name="矩形 3"/>
          <p:cNvSpPr/>
          <p:nvPr/>
        </p:nvSpPr>
        <p:spPr bwMode="auto">
          <a:xfrm>
            <a:off x="2772825" y="3163825"/>
            <a:ext cx="1563624" cy="218378"/>
          </a:xfrm>
          <a:prstGeom prst="rect">
            <a:avLst/>
          </a:prstGeom>
          <a:noFill/>
          <a:ln w="38100" cap="flat" cmpd="sng" algn="ctr">
            <a:solidFill>
              <a:srgbClr val="FF0000"/>
            </a:solidFill>
            <a:prstDash val="dash"/>
            <a:round/>
            <a:headEnd type="none" w="med" len="med"/>
            <a:tailEnd type="triangle"/>
          </a:ln>
        </p:spPr>
        <p:txBody>
          <a:bodyPr rtlCol="0" anchor="ctr"/>
          <a:lstStyle/>
          <a:p>
            <a:pPr algn="ctr" defTabSz="685800"/>
            <a:endParaRPr lang="zh-CN" altLang="en-US" sz="1350">
              <a:solidFill>
                <a:srgbClr val="000000"/>
              </a:solidFill>
            </a:endParaRPr>
          </a:p>
        </p:txBody>
      </p:sp>
    </p:spTree>
    <p:extLst>
      <p:ext uri="{BB962C8B-B14F-4D97-AF65-F5344CB8AC3E}">
        <p14:creationId xmlns:p14="http://schemas.microsoft.com/office/powerpoint/2010/main" val="37323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连接符: 肘形 34"/>
          <p:cNvCxnSpPr>
            <a:cxnSpLocks/>
          </p:cNvCxnSpPr>
          <p:nvPr/>
        </p:nvCxnSpPr>
        <p:spPr>
          <a:xfrm>
            <a:off x="234315" y="62960"/>
            <a:ext cx="1620441" cy="432197"/>
          </a:xfrm>
          <a:prstGeom prst="bentConnector3">
            <a:avLst>
              <a:gd name="adj1" fmla="val 48"/>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cxnSp>
        <p:nvCxnSpPr>
          <p:cNvPr id="8" name="连接符: 肘形 37"/>
          <p:cNvCxnSpPr>
            <a:cxnSpLocks/>
          </p:cNvCxnSpPr>
          <p:nvPr/>
        </p:nvCxnSpPr>
        <p:spPr>
          <a:xfrm>
            <a:off x="172403" y="62960"/>
            <a:ext cx="1706166" cy="495300"/>
          </a:xfrm>
          <a:prstGeom prst="bentConnector3">
            <a:avLst>
              <a:gd name="adj1" fmla="val -486"/>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13074" y="137976"/>
            <a:ext cx="2685574" cy="577081"/>
          </a:xfrm>
          <a:prstGeom prst="rect">
            <a:avLst/>
          </a:prstGeom>
          <a:noFill/>
        </p:spPr>
        <p:txBody>
          <a:bodyPr wrap="square" rtlCol="0">
            <a:spAutoFit/>
          </a:bodyPr>
          <a:lstStyle/>
          <a:p>
            <a:pPr defTabSz="685800"/>
            <a:r>
              <a:rPr lang="zh-CN" altLang="en-US" b="1" dirty="0">
                <a:solidFill>
                  <a:srgbClr val="000000"/>
                </a:solidFill>
              </a:rPr>
              <a:t>如何解决烫手</a:t>
            </a:r>
            <a:endParaRPr lang="en-US" altLang="zh-CN" b="1" dirty="0">
              <a:solidFill>
                <a:srgbClr val="000000"/>
              </a:solidFill>
            </a:endParaRPr>
          </a:p>
          <a:p>
            <a:pPr defTabSz="685800"/>
            <a:endParaRPr lang="zh-CN" altLang="en-US" sz="1350" b="1" dirty="0">
              <a:solidFill>
                <a:srgbClr val="000000"/>
              </a:solidFill>
            </a:endParaRPr>
          </a:p>
        </p:txBody>
      </p:sp>
      <p:sp>
        <p:nvSpPr>
          <p:cNvPr id="11" name="文本框 10"/>
          <p:cNvSpPr txBox="1"/>
          <p:nvPr/>
        </p:nvSpPr>
        <p:spPr>
          <a:xfrm>
            <a:off x="2367915" y="1981942"/>
            <a:ext cx="3661410" cy="1131079"/>
          </a:xfrm>
          <a:prstGeom prst="rect">
            <a:avLst/>
          </a:prstGeom>
          <a:noFill/>
        </p:spPr>
        <p:txBody>
          <a:bodyPr wrap="square" rtlCol="0">
            <a:spAutoFit/>
          </a:bodyPr>
          <a:lstStyle/>
          <a:p>
            <a:pPr marL="214313" indent="-214313" defTabSz="685800">
              <a:buClr>
                <a:srgbClr val="FF0000"/>
              </a:buClr>
              <a:buFont typeface="Wingdings" panose="05000000000000000000" pitchFamily="2" charset="2"/>
              <a:buChar char="u"/>
            </a:pPr>
            <a:r>
              <a:rPr lang="en-US" altLang="zh-CN" sz="1350" dirty="0">
                <a:solidFill>
                  <a:srgbClr val="000000"/>
                </a:solidFill>
              </a:rPr>
              <a:t>1.</a:t>
            </a:r>
            <a:r>
              <a:rPr lang="zh-CN" altLang="en-US" sz="1350" dirty="0">
                <a:solidFill>
                  <a:srgbClr val="000000"/>
                </a:solidFill>
              </a:rPr>
              <a:t>录音笔的</a:t>
            </a:r>
            <a:r>
              <a:rPr lang="en-US" altLang="zh-CN" sz="1350" dirty="0">
                <a:solidFill>
                  <a:srgbClr val="000000"/>
                </a:solidFill>
              </a:rPr>
              <a:t>CPU</a:t>
            </a:r>
            <a:r>
              <a:rPr lang="zh-CN" altLang="en-US" sz="1350" dirty="0">
                <a:solidFill>
                  <a:srgbClr val="000000"/>
                </a:solidFill>
              </a:rPr>
              <a:t>由</a:t>
            </a:r>
            <a:r>
              <a:rPr lang="en-US" altLang="zh-CN" sz="1350" dirty="0">
                <a:solidFill>
                  <a:srgbClr val="000000"/>
                </a:solidFill>
              </a:rPr>
              <a:t>4</a:t>
            </a:r>
            <a:r>
              <a:rPr lang="zh-CN" altLang="en-US" sz="1350" dirty="0">
                <a:solidFill>
                  <a:srgbClr val="000000"/>
                </a:solidFill>
              </a:rPr>
              <a:t>片</a:t>
            </a:r>
            <a:r>
              <a:rPr lang="en-US" altLang="zh-CN" sz="1350" dirty="0">
                <a:solidFill>
                  <a:srgbClr val="000000"/>
                </a:solidFill>
              </a:rPr>
              <a:t>Cortex-A73</a:t>
            </a:r>
            <a:r>
              <a:rPr lang="zh-CN" altLang="en-US" sz="1350" dirty="0">
                <a:solidFill>
                  <a:srgbClr val="000000"/>
                </a:solidFill>
              </a:rPr>
              <a:t>（大核）以及</a:t>
            </a:r>
            <a:r>
              <a:rPr lang="en-US" altLang="zh-CN" sz="1350" dirty="0">
                <a:solidFill>
                  <a:srgbClr val="000000"/>
                </a:solidFill>
              </a:rPr>
              <a:t>4</a:t>
            </a:r>
            <a:r>
              <a:rPr lang="zh-CN" altLang="en-US" sz="1350" dirty="0">
                <a:solidFill>
                  <a:srgbClr val="000000"/>
                </a:solidFill>
              </a:rPr>
              <a:t>片</a:t>
            </a:r>
            <a:r>
              <a:rPr lang="en-US" altLang="zh-CN" sz="1350" dirty="0">
                <a:solidFill>
                  <a:srgbClr val="000000"/>
                </a:solidFill>
              </a:rPr>
              <a:t>Cortex-A53</a:t>
            </a:r>
            <a:r>
              <a:rPr lang="zh-CN" altLang="en-US" sz="1350" dirty="0">
                <a:solidFill>
                  <a:srgbClr val="000000"/>
                </a:solidFill>
              </a:rPr>
              <a:t>构成</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2.</a:t>
            </a:r>
            <a:r>
              <a:rPr lang="zh-CN" altLang="en-US" sz="1350" dirty="0">
                <a:solidFill>
                  <a:srgbClr val="000000"/>
                </a:solidFill>
              </a:rPr>
              <a:t>本地转写运行时</a:t>
            </a:r>
            <a:r>
              <a:rPr lang="en-US" altLang="zh-CN" sz="1350" dirty="0" err="1">
                <a:solidFill>
                  <a:srgbClr val="000000"/>
                </a:solidFill>
              </a:rPr>
              <a:t>maxengine</a:t>
            </a:r>
            <a:r>
              <a:rPr lang="en-US" altLang="zh-CN" sz="1350" dirty="0">
                <a:solidFill>
                  <a:srgbClr val="000000"/>
                </a:solidFill>
              </a:rPr>
              <a:t>-lite</a:t>
            </a:r>
            <a:r>
              <a:rPr lang="zh-CN" altLang="en-US" sz="1350" dirty="0">
                <a:solidFill>
                  <a:srgbClr val="000000"/>
                </a:solidFill>
              </a:rPr>
              <a:t>组件中的</a:t>
            </a:r>
            <a:r>
              <a:rPr lang="en-US" altLang="zh-CN" sz="1350" dirty="0" err="1">
                <a:solidFill>
                  <a:srgbClr val="000000"/>
                </a:solidFill>
              </a:rPr>
              <a:t>omp</a:t>
            </a:r>
            <a:r>
              <a:rPr lang="zh-CN" altLang="en-US" sz="1350" dirty="0">
                <a:solidFill>
                  <a:srgbClr val="000000"/>
                </a:solidFill>
              </a:rPr>
              <a:t>线程设置为</a:t>
            </a:r>
            <a:r>
              <a:rPr lang="en-US" altLang="zh-CN" sz="1350" dirty="0">
                <a:solidFill>
                  <a:srgbClr val="000000"/>
                </a:solidFill>
              </a:rPr>
              <a:t>4</a:t>
            </a:r>
            <a:r>
              <a:rPr lang="zh-CN" altLang="en-US" sz="1350" dirty="0">
                <a:solidFill>
                  <a:srgbClr val="000000"/>
                </a:solidFill>
              </a:rPr>
              <a:t>，即</a:t>
            </a:r>
            <a:r>
              <a:rPr lang="en-US" altLang="zh-CN" sz="1350" dirty="0">
                <a:solidFill>
                  <a:srgbClr val="000000"/>
                </a:solidFill>
              </a:rPr>
              <a:t>4</a:t>
            </a:r>
            <a:r>
              <a:rPr lang="zh-CN" altLang="en-US" sz="1350" dirty="0">
                <a:solidFill>
                  <a:srgbClr val="000000"/>
                </a:solidFill>
              </a:rPr>
              <a:t>线程跑矩阵乘</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endParaRPr lang="en-US" altLang="zh-CN" sz="1350" dirty="0">
              <a:solidFill>
                <a:srgbClr val="000000"/>
              </a:solidFill>
            </a:endParaRPr>
          </a:p>
        </p:txBody>
      </p:sp>
      <p:sp>
        <p:nvSpPr>
          <p:cNvPr id="12" name="文本框 11"/>
          <p:cNvSpPr txBox="1"/>
          <p:nvPr/>
        </p:nvSpPr>
        <p:spPr>
          <a:xfrm>
            <a:off x="510159" y="795147"/>
            <a:ext cx="4623816" cy="300082"/>
          </a:xfrm>
          <a:prstGeom prst="rect">
            <a:avLst/>
          </a:prstGeom>
          <a:noFill/>
        </p:spPr>
        <p:txBody>
          <a:bodyPr wrap="square" rtlCol="0">
            <a:spAutoFit/>
          </a:bodyPr>
          <a:lstStyle/>
          <a:p>
            <a:pPr defTabSz="685800"/>
            <a:r>
              <a:rPr lang="zh-CN" altLang="en-US" sz="1350" dirty="0">
                <a:solidFill>
                  <a:srgbClr val="000000"/>
                </a:solidFill>
              </a:rPr>
              <a:t>录音笔的</a:t>
            </a:r>
            <a:r>
              <a:rPr lang="en-US" altLang="zh-CN" sz="1350" dirty="0">
                <a:solidFill>
                  <a:srgbClr val="000000"/>
                </a:solidFill>
              </a:rPr>
              <a:t>CPU</a:t>
            </a:r>
            <a:r>
              <a:rPr lang="zh-CN" altLang="en-US" sz="1350" dirty="0">
                <a:solidFill>
                  <a:srgbClr val="000000"/>
                </a:solidFill>
              </a:rPr>
              <a:t>组成</a:t>
            </a:r>
          </a:p>
        </p:txBody>
      </p:sp>
    </p:spTree>
    <p:extLst>
      <p:ext uri="{BB962C8B-B14F-4D97-AF65-F5344CB8AC3E}">
        <p14:creationId xmlns:p14="http://schemas.microsoft.com/office/powerpoint/2010/main" val="93263395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连接符: 肘形 34"/>
          <p:cNvCxnSpPr>
            <a:cxnSpLocks/>
          </p:cNvCxnSpPr>
          <p:nvPr/>
        </p:nvCxnSpPr>
        <p:spPr>
          <a:xfrm>
            <a:off x="234315" y="62960"/>
            <a:ext cx="1620441" cy="432197"/>
          </a:xfrm>
          <a:prstGeom prst="bentConnector3">
            <a:avLst>
              <a:gd name="adj1" fmla="val 48"/>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cxnSp>
        <p:nvCxnSpPr>
          <p:cNvPr id="8" name="连接符: 肘形 37"/>
          <p:cNvCxnSpPr>
            <a:cxnSpLocks/>
          </p:cNvCxnSpPr>
          <p:nvPr/>
        </p:nvCxnSpPr>
        <p:spPr>
          <a:xfrm>
            <a:off x="172403" y="62960"/>
            <a:ext cx="1706166" cy="495300"/>
          </a:xfrm>
          <a:prstGeom prst="bentConnector3">
            <a:avLst>
              <a:gd name="adj1" fmla="val -486"/>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31946" y="823722"/>
            <a:ext cx="4623816" cy="300082"/>
          </a:xfrm>
          <a:prstGeom prst="rect">
            <a:avLst/>
          </a:prstGeom>
          <a:noFill/>
        </p:spPr>
        <p:txBody>
          <a:bodyPr wrap="square" rtlCol="0">
            <a:spAutoFit/>
          </a:bodyPr>
          <a:lstStyle/>
          <a:p>
            <a:pPr defTabSz="685800"/>
            <a:r>
              <a:rPr lang="zh-CN" altLang="en-US" sz="1350" dirty="0">
                <a:solidFill>
                  <a:srgbClr val="000000"/>
                </a:solidFill>
              </a:rPr>
              <a:t>降核、降线程就能解决？</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811" y="1550055"/>
            <a:ext cx="3786716" cy="1986240"/>
          </a:xfrm>
          <a:prstGeom prst="rect">
            <a:avLst/>
          </a:prstGeom>
        </p:spPr>
      </p:pic>
      <p:sp>
        <p:nvSpPr>
          <p:cNvPr id="5" name="文本框 4"/>
          <p:cNvSpPr txBox="1"/>
          <p:nvPr/>
        </p:nvSpPr>
        <p:spPr>
          <a:xfrm>
            <a:off x="1226548" y="1211727"/>
            <a:ext cx="2489240" cy="300082"/>
          </a:xfrm>
          <a:prstGeom prst="rect">
            <a:avLst/>
          </a:prstGeom>
          <a:noFill/>
        </p:spPr>
        <p:txBody>
          <a:bodyPr wrap="square" rtlCol="0">
            <a:spAutoFit/>
          </a:bodyPr>
          <a:lstStyle/>
          <a:p>
            <a:pPr defTabSz="685800"/>
            <a:r>
              <a:rPr lang="zh-CN" altLang="en-US" sz="1350" dirty="0">
                <a:solidFill>
                  <a:srgbClr val="FF0000"/>
                </a:solidFill>
              </a:rPr>
              <a:t>降核没有明显降温收益</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6344" y="1622822"/>
            <a:ext cx="3300413" cy="1707356"/>
          </a:xfrm>
          <a:prstGeom prst="rect">
            <a:avLst/>
          </a:prstGeom>
        </p:spPr>
      </p:pic>
      <p:sp>
        <p:nvSpPr>
          <p:cNvPr id="14" name="文本框 13"/>
          <p:cNvSpPr txBox="1"/>
          <p:nvPr/>
        </p:nvSpPr>
        <p:spPr>
          <a:xfrm>
            <a:off x="5627098" y="1211727"/>
            <a:ext cx="2489240" cy="300082"/>
          </a:xfrm>
          <a:prstGeom prst="rect">
            <a:avLst/>
          </a:prstGeom>
          <a:noFill/>
        </p:spPr>
        <p:txBody>
          <a:bodyPr wrap="square" rtlCol="0">
            <a:spAutoFit/>
          </a:bodyPr>
          <a:lstStyle/>
          <a:p>
            <a:pPr defTabSz="685800"/>
            <a:r>
              <a:rPr lang="zh-CN" altLang="en-US" sz="1350" dirty="0">
                <a:solidFill>
                  <a:srgbClr val="FF0000"/>
                </a:solidFill>
              </a:rPr>
              <a:t>降核对性能有较大影响</a:t>
            </a:r>
          </a:p>
        </p:txBody>
      </p:sp>
      <p:sp>
        <p:nvSpPr>
          <p:cNvPr id="15" name="文本框 14"/>
          <p:cNvSpPr txBox="1"/>
          <p:nvPr/>
        </p:nvSpPr>
        <p:spPr>
          <a:xfrm>
            <a:off x="577810" y="3985629"/>
            <a:ext cx="8137565" cy="461665"/>
          </a:xfrm>
          <a:prstGeom prst="rect">
            <a:avLst/>
          </a:prstGeom>
          <a:noFill/>
        </p:spPr>
        <p:txBody>
          <a:bodyPr wrap="square" rtlCol="0">
            <a:spAutoFit/>
          </a:bodyPr>
          <a:lstStyle/>
          <a:p>
            <a:pPr defTabSz="685800"/>
            <a:r>
              <a:rPr lang="zh-CN" altLang="en-US" sz="2400" b="1" dirty="0">
                <a:solidFill>
                  <a:srgbClr val="FF0000"/>
                </a:solidFill>
              </a:rPr>
              <a:t>降核、降线程发热虽有改善但不明显，且对性能影响极大</a:t>
            </a:r>
          </a:p>
        </p:txBody>
      </p:sp>
      <p:sp>
        <p:nvSpPr>
          <p:cNvPr id="13" name="文本框 12"/>
          <p:cNvSpPr txBox="1"/>
          <p:nvPr/>
        </p:nvSpPr>
        <p:spPr>
          <a:xfrm>
            <a:off x="213074" y="137976"/>
            <a:ext cx="2685574" cy="577081"/>
          </a:xfrm>
          <a:prstGeom prst="rect">
            <a:avLst/>
          </a:prstGeom>
          <a:noFill/>
        </p:spPr>
        <p:txBody>
          <a:bodyPr wrap="square" rtlCol="0">
            <a:spAutoFit/>
          </a:bodyPr>
          <a:lstStyle/>
          <a:p>
            <a:pPr defTabSz="685800"/>
            <a:r>
              <a:rPr lang="zh-CN" altLang="en-US" b="1" dirty="0">
                <a:solidFill>
                  <a:srgbClr val="000000"/>
                </a:solidFill>
              </a:rPr>
              <a:t>如何解决烫手</a:t>
            </a:r>
            <a:endParaRPr lang="en-US" altLang="zh-CN" b="1" dirty="0">
              <a:solidFill>
                <a:srgbClr val="000000"/>
              </a:solidFill>
            </a:endParaRPr>
          </a:p>
          <a:p>
            <a:pPr defTabSz="685800"/>
            <a:endParaRPr lang="zh-CN" altLang="en-US" sz="1350" b="1" dirty="0">
              <a:solidFill>
                <a:srgbClr val="000000"/>
              </a:solidFill>
            </a:endParaRPr>
          </a:p>
        </p:txBody>
      </p:sp>
    </p:spTree>
    <p:extLst>
      <p:ext uri="{BB962C8B-B14F-4D97-AF65-F5344CB8AC3E}">
        <p14:creationId xmlns:p14="http://schemas.microsoft.com/office/powerpoint/2010/main" val="285135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1005403" cy="584775"/>
          </a:xfrm>
          <a:prstGeom prst="rect">
            <a:avLst/>
          </a:prstGeom>
          <a:noFill/>
        </p:spPr>
        <p:txBody>
          <a:bodyPr wrap="none" rtlCol="0">
            <a:spAutoFit/>
          </a:bodyPr>
          <a:lstStyle/>
          <a:p>
            <a:r>
              <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rPr>
              <a:t>总结</a:t>
            </a:r>
          </a:p>
        </p:txBody>
      </p:sp>
      <p:sp>
        <p:nvSpPr>
          <p:cNvPr id="31" name="文本框 14"/>
          <p:cNvSpPr txBox="1"/>
          <p:nvPr/>
        </p:nvSpPr>
        <p:spPr>
          <a:xfrm>
            <a:off x="657987" y="1041847"/>
            <a:ext cx="8295513" cy="1523494"/>
          </a:xfrm>
          <a:prstGeom prst="rect">
            <a:avLst/>
          </a:prstGeom>
          <a:noFill/>
        </p:spPr>
        <p:txBody>
          <a:bodyPr wrap="square" rtlCol="0">
            <a:spAutoFit/>
          </a:bodyPr>
          <a:lstStyle/>
          <a:p>
            <a:pPr>
              <a:lnSpc>
                <a:spcPct val="150000"/>
              </a:lnSpc>
              <a:buFont typeface="Wingdings" panose="05000000000000000000" pitchFamily="2" charset="2"/>
              <a:buChar char="Ø"/>
            </a:pPr>
            <a:r>
              <a:rPr kumimoji="1" lang="zh-CN" altLang="en-US" sz="2000" dirty="0" smtClean="0">
                <a:solidFill>
                  <a:schemeClr val="bg1"/>
                </a:solidFill>
                <a:latin typeface="微软雅黑" panose="020B0503020204020204" charset="-122"/>
                <a:ea typeface="微软雅黑" panose="020B0503020204020204" charset="-122"/>
                <a:cs typeface="微软雅黑" panose="020B0503020204020204" charset="-122"/>
              </a:rPr>
              <a:t>充分的一致性对比</a:t>
            </a:r>
            <a:endParaRPr kumimoji="1" lang="en-US" altLang="zh-CN" sz="2000" dirty="0" smtClean="0">
              <a:solidFill>
                <a:schemeClr val="bg1"/>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检查所有参数配置项</a:t>
            </a:r>
            <a:endParaRPr kumimoji="1" lang="en-US" altLang="zh-CN" sz="1400" dirty="0" smtClean="0">
              <a:solidFill>
                <a:schemeClr val="bg1"/>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集成效果与引擎测试效果一致性</a:t>
            </a:r>
            <a:endParaRPr kumimoji="1" lang="en-US" altLang="zh-CN" sz="1400" dirty="0" smtClean="0">
              <a:solidFill>
                <a:schemeClr val="bg1"/>
              </a:solidFill>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pitchFamily="2" charset="2"/>
              <a:buChar char="Ø"/>
            </a:pPr>
            <a:r>
              <a:rPr kumimoji="1"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运行副作用一致性</a:t>
            </a:r>
            <a:endParaRPr kumimoji="1" lang="en-US" altLang="zh-CN" sz="140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
                                            <p:txEl>
                                              <p:pRg st="1" end="1"/>
                                            </p:txEl>
                                          </p:spTgt>
                                        </p:tgtEl>
                                        <p:attrNameLst>
                                          <p:attrName>style.visibility</p:attrName>
                                        </p:attrNameLst>
                                      </p:cBhvr>
                                      <p:to>
                                        <p:strVal val="visible"/>
                                      </p:to>
                                    </p:set>
                                    <p:animEffect transition="in" filter="fade">
                                      <p:cBhvr>
                                        <p:cTn id="10" dur="500"/>
                                        <p:tgtEl>
                                          <p:spTgt spid="3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xEl>
                                              <p:pRg st="2" end="2"/>
                                            </p:txEl>
                                          </p:spTgt>
                                        </p:tgtEl>
                                        <p:attrNameLst>
                                          <p:attrName>style.visibility</p:attrName>
                                        </p:attrNameLst>
                                      </p:cBhvr>
                                      <p:to>
                                        <p:strVal val="visible"/>
                                      </p:to>
                                    </p:set>
                                    <p:animEffect transition="in" filter="fade">
                                      <p:cBhvr>
                                        <p:cTn id="13" dur="500"/>
                                        <p:tgtEl>
                                          <p:spTgt spid="3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xEl>
                                              <p:pRg st="3" end="3"/>
                                            </p:txEl>
                                          </p:spTgt>
                                        </p:tgtEl>
                                        <p:attrNameLst>
                                          <p:attrName>style.visibility</p:attrName>
                                        </p:attrNameLst>
                                      </p:cBhvr>
                                      <p:to>
                                        <p:strVal val="visible"/>
                                      </p:to>
                                    </p:set>
                                    <p:animEffect transition="in" filter="fade">
                                      <p:cBhvr>
                                        <p:cTn id="16" dur="500"/>
                                        <p:tgtEl>
                                          <p:spTgt spid="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6918" y="81248"/>
            <a:ext cx="2183606" cy="577454"/>
          </a:xfrm>
          <a:prstGeom prst="rect">
            <a:avLst/>
          </a:prstGeom>
          <a:noFill/>
          <a:ln w="9525">
            <a:noFill/>
            <a:miter lim="800000"/>
            <a:headEnd/>
            <a:tailEnd/>
          </a:ln>
        </p:spPr>
        <p:txBody>
          <a:bodyPr anchor="ctr"/>
          <a:lstStyle>
            <a:defPPr>
              <a:defRPr lang="zh-CN"/>
            </a:defPPr>
            <a:lvl1pPr algn="ctr">
              <a:defRPr sz="4400" b="1">
                <a:effectLst>
                  <a:outerShdw blurRad="38100" dist="38100" dir="2700000" algn="tl">
                    <a:srgbClr val="C0C0C0"/>
                  </a:outerShdw>
                </a:effectLst>
                <a:latin typeface="Times New Roman" pitchFamily="18" charset="0"/>
                <a:ea typeface="黑体" pitchFamily="49" charset="-122"/>
                <a:cs typeface="Times New Roman" pitchFamily="18" charset="0"/>
              </a:defRPr>
            </a:lvl1pPr>
          </a:lstStyle>
          <a:p>
            <a:pPr defTabSz="685800">
              <a:defRPr/>
            </a:pPr>
            <a:endParaRPr lang="zh-CN" altLang="en-US" sz="2250" dirty="0">
              <a:solidFill>
                <a:srgbClr val="242DA2"/>
              </a:solidFill>
            </a:endParaRPr>
          </a:p>
        </p:txBody>
      </p:sp>
      <p:cxnSp>
        <p:nvCxnSpPr>
          <p:cNvPr id="7" name="连接符: 肘形 34"/>
          <p:cNvCxnSpPr>
            <a:cxnSpLocks/>
          </p:cNvCxnSpPr>
          <p:nvPr/>
        </p:nvCxnSpPr>
        <p:spPr>
          <a:xfrm>
            <a:off x="234315" y="62960"/>
            <a:ext cx="1620441" cy="432197"/>
          </a:xfrm>
          <a:prstGeom prst="bentConnector3">
            <a:avLst>
              <a:gd name="adj1" fmla="val 48"/>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cxnSp>
        <p:nvCxnSpPr>
          <p:cNvPr id="8" name="连接符: 肘形 37"/>
          <p:cNvCxnSpPr>
            <a:cxnSpLocks/>
          </p:cNvCxnSpPr>
          <p:nvPr/>
        </p:nvCxnSpPr>
        <p:spPr>
          <a:xfrm>
            <a:off x="172403" y="62960"/>
            <a:ext cx="1706166" cy="495300"/>
          </a:xfrm>
          <a:prstGeom prst="bentConnector3">
            <a:avLst>
              <a:gd name="adj1" fmla="val -486"/>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055710" y="742478"/>
            <a:ext cx="4623816" cy="715581"/>
          </a:xfrm>
          <a:prstGeom prst="rect">
            <a:avLst/>
          </a:prstGeom>
          <a:noFill/>
        </p:spPr>
        <p:txBody>
          <a:bodyPr wrap="square" rtlCol="0">
            <a:spAutoFit/>
          </a:bodyPr>
          <a:lstStyle/>
          <a:p>
            <a:pPr defTabSz="685800"/>
            <a:r>
              <a:rPr lang="zh-CN" altLang="en-US" sz="4050" dirty="0">
                <a:solidFill>
                  <a:srgbClr val="FF0000"/>
                </a:solidFill>
              </a:rPr>
              <a:t>为什么</a:t>
            </a:r>
            <a:r>
              <a:rPr lang="en-US" altLang="zh-CN" sz="4050" dirty="0">
                <a:solidFill>
                  <a:srgbClr val="FF0000"/>
                </a:solidFill>
              </a:rPr>
              <a:t>CPU</a:t>
            </a:r>
            <a:r>
              <a:rPr lang="zh-CN" altLang="en-US" sz="4050" dirty="0">
                <a:solidFill>
                  <a:srgbClr val="FF0000"/>
                </a:solidFill>
              </a:rPr>
              <a:t>会发热</a:t>
            </a:r>
          </a:p>
        </p:txBody>
      </p:sp>
      <p:grpSp>
        <p:nvGrpSpPr>
          <p:cNvPr id="10" name="组合 9"/>
          <p:cNvGrpSpPr/>
          <p:nvPr/>
        </p:nvGrpSpPr>
        <p:grpSpPr>
          <a:xfrm>
            <a:off x="470012" y="1094613"/>
            <a:ext cx="3529584" cy="3739078"/>
            <a:chOff x="626682" y="1288117"/>
            <a:chExt cx="4706112" cy="4985437"/>
          </a:xfrm>
        </p:grpSpPr>
        <p:pic>
          <p:nvPicPr>
            <p:cNvPr id="13" name="图片 12" descr="https://picb.zhimg.com/80/v2-2f8750efcf6e5cb165a8ef7a6fdc56fb_720w.jpg"/>
            <p:cNvPicPr/>
            <p:nvPr/>
          </p:nvPicPr>
          <p:blipFill rotWithShape="1">
            <a:blip r:embed="rId3">
              <a:extLst>
                <a:ext uri="{28A0092B-C50C-407E-A947-70E740481C1C}">
                  <a14:useLocalDpi xmlns:a14="http://schemas.microsoft.com/office/drawing/2010/main" val="0"/>
                </a:ext>
              </a:extLst>
            </a:blip>
            <a:srcRect b="14786"/>
            <a:stretch/>
          </p:blipFill>
          <p:spPr bwMode="auto">
            <a:xfrm>
              <a:off x="823119" y="1830110"/>
              <a:ext cx="3811270" cy="1826811"/>
            </a:xfrm>
            <a:prstGeom prst="rect">
              <a:avLst/>
            </a:prstGeom>
            <a:noFill/>
            <a:ln>
              <a:noFill/>
            </a:ln>
          </p:spPr>
        </p:pic>
        <p:sp>
          <p:nvSpPr>
            <p:cNvPr id="12" name="文本框 11"/>
            <p:cNvSpPr txBox="1"/>
            <p:nvPr/>
          </p:nvSpPr>
          <p:spPr>
            <a:xfrm>
              <a:off x="1460658" y="1288117"/>
              <a:ext cx="2832100" cy="400109"/>
            </a:xfrm>
            <a:prstGeom prst="rect">
              <a:avLst/>
            </a:prstGeom>
            <a:noFill/>
          </p:spPr>
          <p:txBody>
            <a:bodyPr wrap="square" rtlCol="0">
              <a:spAutoFit/>
            </a:bodyPr>
            <a:lstStyle/>
            <a:p>
              <a:pPr defTabSz="685800"/>
              <a:r>
                <a:rPr lang="zh-CN" altLang="en-US" sz="1350" dirty="0">
                  <a:solidFill>
                    <a:srgbClr val="000000"/>
                  </a:solidFill>
                </a:rPr>
                <a:t>一个</a:t>
              </a:r>
              <a:r>
                <a:rPr lang="en-US" altLang="zh-CN" sz="1350" dirty="0">
                  <a:solidFill>
                    <a:srgbClr val="000000"/>
                  </a:solidFill>
                </a:rPr>
                <a:t>FET</a:t>
              </a:r>
              <a:r>
                <a:rPr lang="zh-CN" altLang="en-US" sz="1350" dirty="0">
                  <a:solidFill>
                    <a:srgbClr val="000000"/>
                  </a:solidFill>
                </a:rPr>
                <a:t>的简单示意图</a:t>
              </a:r>
            </a:p>
          </p:txBody>
        </p:sp>
        <p:sp>
          <p:nvSpPr>
            <p:cNvPr id="17" name="文本框 16"/>
            <p:cNvSpPr txBox="1"/>
            <p:nvPr/>
          </p:nvSpPr>
          <p:spPr>
            <a:xfrm>
              <a:off x="626682" y="3934453"/>
              <a:ext cx="4706112" cy="2339101"/>
            </a:xfrm>
            <a:prstGeom prst="rect">
              <a:avLst/>
            </a:prstGeom>
            <a:noFill/>
          </p:spPr>
          <p:txBody>
            <a:bodyPr wrap="square" rtlCol="0">
              <a:spAutoFit/>
            </a:bodyPr>
            <a:lstStyle/>
            <a:p>
              <a:pPr defTabSz="685800">
                <a:buClr>
                  <a:srgbClr val="FF0000"/>
                </a:buClr>
              </a:pP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1. CPU</a:t>
              </a:r>
              <a:r>
                <a:rPr lang="zh-CN" altLang="en-US" sz="1350" dirty="0">
                  <a:solidFill>
                    <a:srgbClr val="000000"/>
                  </a:solidFill>
                </a:rPr>
                <a:t>指令的执行过程可以简单理解为无数逻辑电路的开开关关</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2.</a:t>
              </a:r>
              <a:r>
                <a:rPr lang="zh-CN" altLang="en-US" sz="1350" dirty="0">
                  <a:solidFill>
                    <a:srgbClr val="000000"/>
                  </a:solidFill>
                </a:rPr>
                <a:t>逻辑电路是通过</a:t>
              </a:r>
              <a:r>
                <a:rPr lang="en-US" altLang="zh-CN" sz="1350" dirty="0">
                  <a:solidFill>
                    <a:srgbClr val="000000"/>
                  </a:solidFill>
                </a:rPr>
                <a:t>FET</a:t>
              </a:r>
              <a:r>
                <a:rPr lang="zh-CN" altLang="en-US" sz="1350" dirty="0">
                  <a:solidFill>
                    <a:srgbClr val="000000"/>
                  </a:solidFill>
                </a:rPr>
                <a:t>实现的，开开关关的过程就是</a:t>
              </a:r>
              <a:r>
                <a:rPr lang="en-US" altLang="zh-CN" sz="1350" dirty="0">
                  <a:solidFill>
                    <a:srgbClr val="000000"/>
                  </a:solidFill>
                </a:rPr>
                <a:t>FET</a:t>
              </a:r>
              <a:r>
                <a:rPr lang="zh-CN" altLang="en-US" sz="1350" dirty="0">
                  <a:solidFill>
                    <a:srgbClr val="000000"/>
                  </a:solidFill>
                </a:rPr>
                <a:t>的不断充、放电过程</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3.</a:t>
              </a:r>
              <a:r>
                <a:rPr lang="zh-CN" altLang="en-US" sz="1350" dirty="0">
                  <a:solidFill>
                    <a:srgbClr val="000000"/>
                  </a:solidFill>
                </a:rPr>
                <a:t>充、放电的过程中产生热量</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4. CPU</a:t>
              </a:r>
              <a:r>
                <a:rPr lang="zh-CN" altLang="en-US" sz="1350" dirty="0">
                  <a:solidFill>
                    <a:srgbClr val="000000"/>
                  </a:solidFill>
                </a:rPr>
                <a:t>包含数以亿计的场效应管</a:t>
              </a:r>
              <a:r>
                <a:rPr lang="en-US" altLang="zh-CN" sz="1350" dirty="0">
                  <a:solidFill>
                    <a:srgbClr val="000000"/>
                  </a:solidFill>
                </a:rPr>
                <a:t>FET</a:t>
              </a:r>
            </a:p>
            <a:p>
              <a:pPr marL="214313" indent="-214313" defTabSz="685800">
                <a:buClr>
                  <a:srgbClr val="FF0000"/>
                </a:buClr>
                <a:buFont typeface="Wingdings" panose="05000000000000000000" pitchFamily="2" charset="2"/>
                <a:buChar char="u"/>
              </a:pPr>
              <a:endParaRPr lang="en-US" altLang="zh-CN" sz="1350" dirty="0">
                <a:solidFill>
                  <a:srgbClr val="000000"/>
                </a:solidFill>
              </a:endParaRPr>
            </a:p>
          </p:txBody>
        </p:sp>
      </p:grpSp>
      <p:grpSp>
        <p:nvGrpSpPr>
          <p:cNvPr id="26" name="组合 25"/>
          <p:cNvGrpSpPr/>
          <p:nvPr/>
        </p:nvGrpSpPr>
        <p:grpSpPr>
          <a:xfrm>
            <a:off x="5960649" y="1986037"/>
            <a:ext cx="4029075" cy="784830"/>
            <a:chOff x="6804532" y="1272773"/>
            <a:chExt cx="5372100" cy="1046439"/>
          </a:xfrm>
        </p:grpSpPr>
        <p:sp>
          <p:nvSpPr>
            <p:cNvPr id="18" name="文本框 17"/>
            <p:cNvSpPr txBox="1"/>
            <p:nvPr/>
          </p:nvSpPr>
          <p:spPr>
            <a:xfrm>
              <a:off x="6804532" y="1272773"/>
              <a:ext cx="5372100" cy="1046439"/>
            </a:xfrm>
            <a:prstGeom prst="rect">
              <a:avLst/>
            </a:prstGeom>
            <a:noFill/>
          </p:spPr>
          <p:txBody>
            <a:bodyPr wrap="square" rtlCol="0">
              <a:spAutoFit/>
            </a:bodyPr>
            <a:lstStyle/>
            <a:p>
              <a:pPr defTabSz="685800"/>
              <a:r>
                <a:rPr lang="zh-CN" altLang="en-US" sz="1350" dirty="0">
                  <a:solidFill>
                    <a:srgbClr val="000000"/>
                  </a:solidFill>
                </a:rPr>
                <a:t>能耗关系：                </a:t>
              </a:r>
              <a:endParaRPr lang="en-US" altLang="zh-CN" sz="1350" dirty="0">
                <a:solidFill>
                  <a:srgbClr val="000000"/>
                </a:solidFill>
              </a:endParaRPr>
            </a:p>
            <a:p>
              <a:pPr defTabSz="685800"/>
              <a:r>
                <a:rPr lang="en-US" altLang="zh-CN" sz="1050" dirty="0">
                  <a:solidFill>
                    <a:srgbClr val="000000"/>
                  </a:solidFill>
                </a:rPr>
                <a:t>C</a:t>
              </a:r>
              <a:r>
                <a:rPr lang="zh-CN" altLang="en-US" sz="1050" dirty="0">
                  <a:solidFill>
                    <a:srgbClr val="000000"/>
                  </a:solidFill>
                </a:rPr>
                <a:t>：常数，由制程等因素决定，制程越小，</a:t>
              </a:r>
              <a:r>
                <a:rPr lang="en-US" altLang="zh-CN" sz="1050" dirty="0">
                  <a:solidFill>
                    <a:srgbClr val="000000"/>
                  </a:solidFill>
                </a:rPr>
                <a:t>C</a:t>
              </a:r>
              <a:r>
                <a:rPr lang="zh-CN" altLang="en-US" sz="1050" dirty="0">
                  <a:solidFill>
                    <a:srgbClr val="000000"/>
                  </a:solidFill>
                </a:rPr>
                <a:t>越小</a:t>
              </a:r>
              <a:endParaRPr lang="en-US" altLang="zh-CN" sz="1050" dirty="0">
                <a:solidFill>
                  <a:srgbClr val="000000"/>
                </a:solidFill>
              </a:endParaRPr>
            </a:p>
            <a:p>
              <a:pPr defTabSz="685800"/>
              <a:r>
                <a:rPr lang="en-US" altLang="zh-CN" sz="1050" dirty="0">
                  <a:solidFill>
                    <a:srgbClr val="000000"/>
                  </a:solidFill>
                </a:rPr>
                <a:t>V</a:t>
              </a:r>
              <a:r>
                <a:rPr lang="zh-CN" altLang="en-US" sz="1050" dirty="0">
                  <a:solidFill>
                    <a:srgbClr val="000000"/>
                  </a:solidFill>
                </a:rPr>
                <a:t>：电压</a:t>
              </a:r>
              <a:endParaRPr lang="en-US" altLang="zh-CN" sz="1050" dirty="0">
                <a:solidFill>
                  <a:srgbClr val="000000"/>
                </a:solidFill>
              </a:endParaRPr>
            </a:p>
            <a:p>
              <a:pPr defTabSz="685800"/>
              <a:r>
                <a:rPr lang="en-US" altLang="zh-CN" sz="1050" dirty="0">
                  <a:solidFill>
                    <a:srgbClr val="000000"/>
                  </a:solidFill>
                </a:rPr>
                <a:t>f </a:t>
              </a:r>
              <a:r>
                <a:rPr lang="zh-CN" altLang="en-US" sz="1050" dirty="0">
                  <a:solidFill>
                    <a:srgbClr val="000000"/>
                  </a:solidFill>
                </a:rPr>
                <a:t>：频率</a:t>
              </a:r>
            </a:p>
          </p:txBody>
        </p:sp>
        <p:pic>
          <p:nvPicPr>
            <p:cNvPr id="20" name="图片 19"/>
            <p:cNvPicPr>
              <a:picLocks noChangeAspect="1"/>
            </p:cNvPicPr>
            <p:nvPr/>
          </p:nvPicPr>
          <p:blipFill>
            <a:blip r:embed="rId4"/>
            <a:stretch>
              <a:fillRect/>
            </a:stretch>
          </p:blipFill>
          <p:spPr>
            <a:xfrm>
              <a:off x="8013700" y="1310873"/>
              <a:ext cx="1017143" cy="297143"/>
            </a:xfrm>
            <a:prstGeom prst="rect">
              <a:avLst/>
            </a:prstGeom>
          </p:spPr>
        </p:pic>
      </p:grpSp>
      <p:cxnSp>
        <p:nvCxnSpPr>
          <p:cNvPr id="22" name="直接箭头连接符 21"/>
          <p:cNvCxnSpPr/>
          <p:nvPr/>
        </p:nvCxnSpPr>
        <p:spPr bwMode="auto">
          <a:xfrm>
            <a:off x="3219568" y="2376435"/>
            <a:ext cx="2722031" cy="1"/>
          </a:xfrm>
          <a:prstGeom prst="straightConnector1">
            <a:avLst/>
          </a:prstGeom>
          <a:solidFill>
            <a:srgbClr val="FF0000"/>
          </a:solidFill>
          <a:ln w="38100" cap="flat" cmpd="sng" algn="ctr">
            <a:solidFill>
              <a:srgbClr val="FF0000"/>
            </a:solidFill>
            <a:prstDash val="solid"/>
            <a:round/>
            <a:headEnd type="none" w="med" len="med"/>
            <a:tailEnd type="triangle"/>
          </a:ln>
        </p:spPr>
      </p:cxnSp>
      <p:grpSp>
        <p:nvGrpSpPr>
          <p:cNvPr id="21" name="组合 20"/>
          <p:cNvGrpSpPr/>
          <p:nvPr/>
        </p:nvGrpSpPr>
        <p:grpSpPr>
          <a:xfrm>
            <a:off x="5671565" y="2252032"/>
            <a:ext cx="3154776" cy="1345534"/>
            <a:chOff x="7562087" y="3002708"/>
            <a:chExt cx="4206368" cy="1794044"/>
          </a:xfrm>
        </p:grpSpPr>
        <p:sp>
          <p:nvSpPr>
            <p:cNvPr id="2" name="文本框 1"/>
            <p:cNvSpPr txBox="1"/>
            <p:nvPr/>
          </p:nvSpPr>
          <p:spPr>
            <a:xfrm>
              <a:off x="7562087" y="4396643"/>
              <a:ext cx="4206368" cy="400109"/>
            </a:xfrm>
            <a:prstGeom prst="rect">
              <a:avLst/>
            </a:prstGeom>
            <a:noFill/>
          </p:spPr>
          <p:txBody>
            <a:bodyPr wrap="square" rtlCol="0">
              <a:spAutoFit/>
            </a:bodyPr>
            <a:lstStyle/>
            <a:p>
              <a:pPr defTabSz="685800"/>
              <a:r>
                <a:rPr lang="zh-CN" altLang="en-US" sz="1350" dirty="0">
                  <a:solidFill>
                    <a:srgbClr val="000000"/>
                  </a:solidFill>
                </a:rPr>
                <a:t>理想状态下，功耗</a:t>
              </a:r>
              <a:r>
                <a:rPr lang="en-US" altLang="zh-CN" sz="1350" dirty="0">
                  <a:solidFill>
                    <a:srgbClr val="000000"/>
                  </a:solidFill>
                </a:rPr>
                <a:t>P</a:t>
              </a:r>
              <a:r>
                <a:rPr lang="zh-CN" altLang="en-US" sz="1350" dirty="0">
                  <a:solidFill>
                    <a:srgbClr val="000000"/>
                  </a:solidFill>
                </a:rPr>
                <a:t>与频率</a:t>
              </a:r>
              <a:r>
                <a:rPr lang="en-US" altLang="zh-CN" sz="1350" dirty="0">
                  <a:solidFill>
                    <a:srgbClr val="000000"/>
                  </a:solidFill>
                </a:rPr>
                <a:t>f</a:t>
              </a:r>
              <a:r>
                <a:rPr lang="zh-CN" altLang="en-US" sz="1350" dirty="0">
                  <a:solidFill>
                    <a:srgbClr val="000000"/>
                  </a:solidFill>
                </a:rPr>
                <a:t>成线性关系</a:t>
              </a:r>
            </a:p>
          </p:txBody>
        </p:sp>
        <p:cxnSp>
          <p:nvCxnSpPr>
            <p:cNvPr id="16" name="直接箭头连接符 15"/>
            <p:cNvCxnSpPr/>
            <p:nvPr/>
          </p:nvCxnSpPr>
          <p:spPr bwMode="auto">
            <a:xfrm flipH="1">
              <a:off x="10026965" y="3002708"/>
              <a:ext cx="19365" cy="1398208"/>
            </a:xfrm>
            <a:prstGeom prst="straightConnector1">
              <a:avLst/>
            </a:prstGeom>
            <a:solidFill>
              <a:srgbClr val="FF0000"/>
            </a:solidFill>
            <a:ln w="38100" cap="flat" cmpd="sng" algn="ctr">
              <a:solidFill>
                <a:srgbClr val="FF0000"/>
              </a:solidFill>
              <a:prstDash val="solid"/>
              <a:round/>
              <a:headEnd type="none" w="med" len="med"/>
              <a:tailEnd type="triangle"/>
            </a:ln>
          </p:spPr>
        </p:cxnSp>
      </p:grpSp>
      <p:sp>
        <p:nvSpPr>
          <p:cNvPr id="19" name="文本框 18"/>
          <p:cNvSpPr txBox="1"/>
          <p:nvPr/>
        </p:nvSpPr>
        <p:spPr>
          <a:xfrm>
            <a:off x="213074" y="137976"/>
            <a:ext cx="2685574" cy="577081"/>
          </a:xfrm>
          <a:prstGeom prst="rect">
            <a:avLst/>
          </a:prstGeom>
          <a:noFill/>
        </p:spPr>
        <p:txBody>
          <a:bodyPr wrap="square" rtlCol="0">
            <a:spAutoFit/>
          </a:bodyPr>
          <a:lstStyle/>
          <a:p>
            <a:pPr defTabSz="685800"/>
            <a:r>
              <a:rPr lang="zh-CN" altLang="en-US" b="1" dirty="0">
                <a:solidFill>
                  <a:srgbClr val="000000"/>
                </a:solidFill>
              </a:rPr>
              <a:t>分析问题</a:t>
            </a:r>
            <a:endParaRPr lang="en-US" altLang="zh-CN" b="1" dirty="0">
              <a:solidFill>
                <a:srgbClr val="000000"/>
              </a:solidFill>
            </a:endParaRPr>
          </a:p>
          <a:p>
            <a:pPr defTabSz="685800"/>
            <a:endParaRPr lang="zh-CN" altLang="en-US" sz="1350" b="1" dirty="0">
              <a:solidFill>
                <a:srgbClr val="000000"/>
              </a:solidFill>
            </a:endParaRPr>
          </a:p>
        </p:txBody>
      </p:sp>
    </p:spTree>
    <p:extLst>
      <p:ext uri="{BB962C8B-B14F-4D97-AF65-F5344CB8AC3E}">
        <p14:creationId xmlns:p14="http://schemas.microsoft.com/office/powerpoint/2010/main" val="810860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fill="hold"/>
                                        <p:tgtEl>
                                          <p:spTgt spid="22"/>
                                        </p:tgtEl>
                                        <p:attrNameLst>
                                          <p:attrName>ppt_x</p:attrName>
                                        </p:attrNameLst>
                                      </p:cBhvr>
                                      <p:tavLst>
                                        <p:tav tm="0">
                                          <p:val>
                                            <p:strVal val="#ppt_x"/>
                                          </p:val>
                                        </p:tav>
                                        <p:tav tm="100000">
                                          <p:val>
                                            <p:strVal val="#ppt_x"/>
                                          </p:val>
                                        </p:tav>
                                      </p:tavLst>
                                    </p:anim>
                                    <p:anim calcmode="lin" valueType="num">
                                      <p:cBhvr additive="base">
                                        <p:cTn id="17" dur="500" fill="hold"/>
                                        <p:tgtEl>
                                          <p:spTgt spid="22"/>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连接符: 肘形 34"/>
          <p:cNvCxnSpPr>
            <a:cxnSpLocks/>
          </p:cNvCxnSpPr>
          <p:nvPr/>
        </p:nvCxnSpPr>
        <p:spPr>
          <a:xfrm>
            <a:off x="234315" y="62960"/>
            <a:ext cx="1620441" cy="432197"/>
          </a:xfrm>
          <a:prstGeom prst="bentConnector3">
            <a:avLst>
              <a:gd name="adj1" fmla="val 48"/>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cxnSp>
        <p:nvCxnSpPr>
          <p:cNvPr id="8" name="连接符: 肘形 37"/>
          <p:cNvCxnSpPr>
            <a:cxnSpLocks/>
          </p:cNvCxnSpPr>
          <p:nvPr/>
        </p:nvCxnSpPr>
        <p:spPr>
          <a:xfrm>
            <a:off x="172403" y="62960"/>
            <a:ext cx="1706166" cy="495300"/>
          </a:xfrm>
          <a:prstGeom prst="bentConnector3">
            <a:avLst>
              <a:gd name="adj1" fmla="val -486"/>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763661" y="1158738"/>
            <a:ext cx="4029075" cy="300082"/>
            <a:chOff x="6819900" y="1288117"/>
            <a:chExt cx="5372100" cy="400110"/>
          </a:xfrm>
        </p:grpSpPr>
        <p:sp>
          <p:nvSpPr>
            <p:cNvPr id="18" name="文本框 17"/>
            <p:cNvSpPr txBox="1"/>
            <p:nvPr/>
          </p:nvSpPr>
          <p:spPr>
            <a:xfrm>
              <a:off x="6819900" y="1288117"/>
              <a:ext cx="5372100" cy="400110"/>
            </a:xfrm>
            <a:prstGeom prst="rect">
              <a:avLst/>
            </a:prstGeom>
            <a:noFill/>
          </p:spPr>
          <p:txBody>
            <a:bodyPr wrap="square" rtlCol="0">
              <a:spAutoFit/>
            </a:bodyPr>
            <a:lstStyle/>
            <a:p>
              <a:pPr defTabSz="685800"/>
              <a:r>
                <a:rPr lang="zh-CN" altLang="en-US" sz="1350" dirty="0">
                  <a:solidFill>
                    <a:srgbClr val="000000"/>
                  </a:solidFill>
                </a:rPr>
                <a:t>能耗关系：</a:t>
              </a:r>
              <a:endParaRPr lang="zh-CN" altLang="en-US" sz="900" dirty="0">
                <a:solidFill>
                  <a:srgbClr val="000000"/>
                </a:solidFill>
              </a:endParaRPr>
            </a:p>
          </p:txBody>
        </p:sp>
        <p:pic>
          <p:nvPicPr>
            <p:cNvPr id="20" name="图片 19"/>
            <p:cNvPicPr>
              <a:picLocks noChangeAspect="1"/>
            </p:cNvPicPr>
            <p:nvPr/>
          </p:nvPicPr>
          <p:blipFill>
            <a:blip r:embed="rId3"/>
            <a:stretch>
              <a:fillRect/>
            </a:stretch>
          </p:blipFill>
          <p:spPr>
            <a:xfrm>
              <a:off x="8013700" y="1310873"/>
              <a:ext cx="1017143" cy="297143"/>
            </a:xfrm>
            <a:prstGeom prst="rect">
              <a:avLst/>
            </a:prstGeom>
          </p:spPr>
        </p:pic>
      </p:grpSp>
      <p:pic>
        <p:nvPicPr>
          <p:cNvPr id="29" name="图片 28"/>
          <p:cNvPicPr>
            <a:picLocks noChangeAspect="1"/>
          </p:cNvPicPr>
          <p:nvPr/>
        </p:nvPicPr>
        <p:blipFill>
          <a:blip r:embed="rId4"/>
          <a:stretch>
            <a:fillRect/>
          </a:stretch>
        </p:blipFill>
        <p:spPr>
          <a:xfrm>
            <a:off x="4648200" y="1190311"/>
            <a:ext cx="3960000" cy="3190001"/>
          </a:xfrm>
          <a:prstGeom prst="rect">
            <a:avLst/>
          </a:prstGeom>
        </p:spPr>
      </p:pic>
      <p:grpSp>
        <p:nvGrpSpPr>
          <p:cNvPr id="32" name="组合 31"/>
          <p:cNvGrpSpPr/>
          <p:nvPr/>
        </p:nvGrpSpPr>
        <p:grpSpPr>
          <a:xfrm>
            <a:off x="234315" y="1639042"/>
            <a:ext cx="3661410" cy="2377574"/>
            <a:chOff x="121920" y="1920983"/>
            <a:chExt cx="4881880" cy="3170098"/>
          </a:xfrm>
        </p:grpSpPr>
        <p:sp>
          <p:nvSpPr>
            <p:cNvPr id="28" name="文本框 27"/>
            <p:cNvSpPr txBox="1"/>
            <p:nvPr/>
          </p:nvSpPr>
          <p:spPr>
            <a:xfrm>
              <a:off x="121920" y="1920983"/>
              <a:ext cx="4881880" cy="3170098"/>
            </a:xfrm>
            <a:prstGeom prst="rect">
              <a:avLst/>
            </a:prstGeom>
            <a:noFill/>
          </p:spPr>
          <p:txBody>
            <a:bodyPr wrap="square" rtlCol="0">
              <a:spAutoFit/>
            </a:bodyPr>
            <a:lstStyle/>
            <a:p>
              <a:pPr marL="214313" indent="-214313" defTabSz="685800">
                <a:buClr>
                  <a:srgbClr val="FF0000"/>
                </a:buClr>
                <a:buFont typeface="Wingdings" panose="05000000000000000000" pitchFamily="2" charset="2"/>
                <a:buChar char="u"/>
              </a:pPr>
              <a:r>
                <a:rPr lang="en-US" altLang="zh-CN" sz="1350" dirty="0">
                  <a:solidFill>
                    <a:srgbClr val="000000"/>
                  </a:solidFill>
                </a:rPr>
                <a:t>1.FET</a:t>
              </a:r>
              <a:r>
                <a:rPr lang="zh-CN" altLang="en-US" sz="1350" dirty="0">
                  <a:solidFill>
                    <a:srgbClr val="000000"/>
                  </a:solidFill>
                </a:rPr>
                <a:t>充放电需要一定时间，即门延迟，只有在充放电完成后采样才能保证信号的完整性</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2.</a:t>
              </a:r>
              <a:r>
                <a:rPr lang="zh-CN" altLang="en-US" sz="1350" dirty="0">
                  <a:solidFill>
                    <a:srgbClr val="000000"/>
                  </a:solidFill>
                </a:rPr>
                <a:t>不断提高频率</a:t>
              </a:r>
              <a:r>
                <a:rPr lang="en-US" altLang="zh-CN" sz="1350" dirty="0">
                  <a:solidFill>
                    <a:srgbClr val="000000"/>
                  </a:solidFill>
                </a:rPr>
                <a:t>f</a:t>
              </a:r>
              <a:r>
                <a:rPr lang="zh-CN" altLang="en-US" sz="1350" dirty="0">
                  <a:solidFill>
                    <a:srgbClr val="000000"/>
                  </a:solidFill>
                </a:rPr>
                <a:t>后，过了某个节点，太快的翻转会造成门延迟跟不上，从而影响数字信号的完整性，进而造成错误</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3.</a:t>
              </a:r>
              <a:r>
                <a:rPr lang="zh-CN" altLang="en-US" sz="1350" dirty="0">
                  <a:solidFill>
                    <a:srgbClr val="000000"/>
                  </a:solidFill>
                </a:rPr>
                <a:t> 通过提高电压，减小门延迟</a:t>
              </a:r>
              <a:r>
                <a:rPr lang="en-US" altLang="zh-CN" sz="1350" dirty="0">
                  <a:solidFill>
                    <a:srgbClr val="000000"/>
                  </a:solidFill>
                </a:rPr>
                <a:t>,</a:t>
              </a:r>
              <a:r>
                <a:rPr lang="zh-CN" altLang="en-US" sz="1350" dirty="0">
                  <a:solidFill>
                    <a:srgbClr val="000000"/>
                  </a:solidFill>
                </a:rPr>
                <a:t>让系统稳定下来</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4.</a:t>
              </a:r>
              <a:r>
                <a:rPr lang="zh-CN" altLang="en-US" sz="1350" dirty="0">
                  <a:solidFill>
                    <a:srgbClr val="000000"/>
                  </a:solidFill>
                </a:rPr>
                <a:t>功耗</a:t>
              </a:r>
              <a:r>
                <a:rPr lang="en-US" altLang="zh-CN" sz="1350" dirty="0">
                  <a:solidFill>
                    <a:srgbClr val="000000"/>
                  </a:solidFill>
                </a:rPr>
                <a:t>P</a:t>
              </a:r>
              <a:r>
                <a:rPr lang="zh-CN" altLang="en-US" sz="1350" dirty="0">
                  <a:solidFill>
                    <a:srgbClr val="000000"/>
                  </a:solidFill>
                </a:rPr>
                <a:t>与频率</a:t>
              </a:r>
              <a:r>
                <a:rPr lang="en-US" altLang="zh-CN" sz="1350" dirty="0">
                  <a:solidFill>
                    <a:srgbClr val="000000"/>
                  </a:solidFill>
                </a:rPr>
                <a:t>f</a:t>
              </a:r>
              <a:r>
                <a:rPr lang="zh-CN" altLang="en-US" sz="1350" dirty="0">
                  <a:solidFill>
                    <a:srgbClr val="000000"/>
                  </a:solidFill>
                </a:rPr>
                <a:t>的关系类似      </a:t>
              </a:r>
              <a:r>
                <a:rPr lang="en-US" altLang="zh-CN" sz="1350" dirty="0">
                  <a:solidFill>
                    <a:srgbClr val="000000"/>
                  </a:solidFill>
                </a:rPr>
                <a:t>    </a:t>
              </a:r>
              <a:r>
                <a:rPr lang="zh-CN" altLang="en-US" sz="1350" dirty="0">
                  <a:solidFill>
                    <a:srgbClr val="FF0000"/>
                  </a:solidFill>
                </a:rPr>
                <a:t>幂函数</a:t>
              </a:r>
              <a:endParaRPr lang="en-US" altLang="zh-CN" sz="1350" dirty="0">
                <a:solidFill>
                  <a:srgbClr val="FF0000"/>
                </a:solidFill>
              </a:endParaRPr>
            </a:p>
            <a:p>
              <a:pPr defTabSz="685800">
                <a:buClr>
                  <a:srgbClr val="FF0000"/>
                </a:buClr>
              </a:pP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endParaRPr lang="en-US" altLang="zh-CN" sz="1350" dirty="0">
                <a:solidFill>
                  <a:srgbClr val="000000"/>
                </a:solidFill>
              </a:endParaRPr>
            </a:p>
          </p:txBody>
        </p:sp>
        <p:pic>
          <p:nvPicPr>
            <p:cNvPr id="31" name="图片 30"/>
            <p:cNvPicPr>
              <a:picLocks noChangeAspect="1"/>
            </p:cNvPicPr>
            <p:nvPr/>
          </p:nvPicPr>
          <p:blipFill>
            <a:blip r:embed="rId5"/>
            <a:stretch>
              <a:fillRect/>
            </a:stretch>
          </p:blipFill>
          <p:spPr>
            <a:xfrm>
              <a:off x="3233765" y="4179900"/>
              <a:ext cx="560000" cy="240000"/>
            </a:xfrm>
            <a:prstGeom prst="rect">
              <a:avLst/>
            </a:prstGeom>
          </p:spPr>
        </p:pic>
      </p:grpSp>
      <p:sp>
        <p:nvSpPr>
          <p:cNvPr id="14" name="文本框 13"/>
          <p:cNvSpPr txBox="1"/>
          <p:nvPr/>
        </p:nvSpPr>
        <p:spPr>
          <a:xfrm>
            <a:off x="213074" y="137976"/>
            <a:ext cx="2685574" cy="577081"/>
          </a:xfrm>
          <a:prstGeom prst="rect">
            <a:avLst/>
          </a:prstGeom>
          <a:noFill/>
        </p:spPr>
        <p:txBody>
          <a:bodyPr wrap="square" rtlCol="0">
            <a:spAutoFit/>
          </a:bodyPr>
          <a:lstStyle/>
          <a:p>
            <a:pPr defTabSz="685800"/>
            <a:r>
              <a:rPr lang="zh-CN" altLang="en-US" b="1" dirty="0">
                <a:solidFill>
                  <a:srgbClr val="000000"/>
                </a:solidFill>
              </a:rPr>
              <a:t>分析问题</a:t>
            </a:r>
            <a:endParaRPr lang="en-US" altLang="zh-CN" b="1" dirty="0">
              <a:solidFill>
                <a:srgbClr val="000000"/>
              </a:solidFill>
            </a:endParaRPr>
          </a:p>
          <a:p>
            <a:pPr defTabSz="685800"/>
            <a:endParaRPr lang="zh-CN" altLang="en-US" sz="1350" b="1" dirty="0">
              <a:solidFill>
                <a:srgbClr val="000000"/>
              </a:solidFill>
            </a:endParaRPr>
          </a:p>
        </p:txBody>
      </p:sp>
    </p:spTree>
    <p:extLst>
      <p:ext uri="{BB962C8B-B14F-4D97-AF65-F5344CB8AC3E}">
        <p14:creationId xmlns:p14="http://schemas.microsoft.com/office/powerpoint/2010/main" val="95696477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6918" y="81248"/>
            <a:ext cx="2183606" cy="577454"/>
          </a:xfrm>
          <a:prstGeom prst="rect">
            <a:avLst/>
          </a:prstGeom>
          <a:noFill/>
          <a:ln w="9525">
            <a:noFill/>
            <a:miter lim="800000"/>
            <a:headEnd/>
            <a:tailEnd/>
          </a:ln>
        </p:spPr>
        <p:txBody>
          <a:bodyPr anchor="ctr"/>
          <a:lstStyle>
            <a:defPPr>
              <a:defRPr lang="zh-CN"/>
            </a:defPPr>
            <a:lvl1pPr algn="ctr">
              <a:defRPr sz="4400" b="1">
                <a:effectLst>
                  <a:outerShdw blurRad="38100" dist="38100" dir="2700000" algn="tl">
                    <a:srgbClr val="C0C0C0"/>
                  </a:outerShdw>
                </a:effectLst>
                <a:latin typeface="Times New Roman" pitchFamily="18" charset="0"/>
                <a:ea typeface="黑体" pitchFamily="49" charset="-122"/>
                <a:cs typeface="Times New Roman" pitchFamily="18" charset="0"/>
              </a:defRPr>
            </a:lvl1pPr>
          </a:lstStyle>
          <a:p>
            <a:pPr defTabSz="685800">
              <a:defRPr/>
            </a:pPr>
            <a:endParaRPr lang="zh-CN" altLang="en-US" sz="2250" dirty="0">
              <a:solidFill>
                <a:srgbClr val="242DA2"/>
              </a:solidFill>
            </a:endParaRPr>
          </a:p>
        </p:txBody>
      </p:sp>
      <p:cxnSp>
        <p:nvCxnSpPr>
          <p:cNvPr id="7" name="连接符: 肘形 34"/>
          <p:cNvCxnSpPr>
            <a:cxnSpLocks/>
          </p:cNvCxnSpPr>
          <p:nvPr/>
        </p:nvCxnSpPr>
        <p:spPr>
          <a:xfrm>
            <a:off x="234315" y="62960"/>
            <a:ext cx="1620441" cy="432197"/>
          </a:xfrm>
          <a:prstGeom prst="bentConnector3">
            <a:avLst>
              <a:gd name="adj1" fmla="val 48"/>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cxnSp>
        <p:nvCxnSpPr>
          <p:cNvPr id="8" name="连接符: 肘形 37"/>
          <p:cNvCxnSpPr>
            <a:cxnSpLocks/>
          </p:cNvCxnSpPr>
          <p:nvPr/>
        </p:nvCxnSpPr>
        <p:spPr>
          <a:xfrm>
            <a:off x="172403" y="62960"/>
            <a:ext cx="1706166" cy="495300"/>
          </a:xfrm>
          <a:prstGeom prst="bentConnector3">
            <a:avLst>
              <a:gd name="adj1" fmla="val -486"/>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328" y="1205549"/>
            <a:ext cx="3629531" cy="3389468"/>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1010" y="1334155"/>
            <a:ext cx="3720984" cy="3132257"/>
          </a:xfrm>
          <a:prstGeom prst="rect">
            <a:avLst/>
          </a:prstGeom>
        </p:spPr>
      </p:pic>
      <p:sp>
        <p:nvSpPr>
          <p:cNvPr id="10" name="文本框 9"/>
          <p:cNvSpPr txBox="1"/>
          <p:nvPr/>
        </p:nvSpPr>
        <p:spPr>
          <a:xfrm>
            <a:off x="2875121" y="787152"/>
            <a:ext cx="4623816" cy="300082"/>
          </a:xfrm>
          <a:prstGeom prst="rect">
            <a:avLst/>
          </a:prstGeom>
          <a:noFill/>
        </p:spPr>
        <p:txBody>
          <a:bodyPr wrap="square" rtlCol="0">
            <a:spAutoFit/>
          </a:bodyPr>
          <a:lstStyle/>
          <a:p>
            <a:pPr defTabSz="685800"/>
            <a:r>
              <a:rPr lang="en-US" altLang="zh-CN" sz="1350" b="1" dirty="0">
                <a:solidFill>
                  <a:srgbClr val="FF0000"/>
                </a:solidFill>
              </a:rPr>
              <a:t>A57</a:t>
            </a:r>
            <a:r>
              <a:rPr lang="zh-CN" altLang="en-US" sz="1350" b="1" dirty="0">
                <a:solidFill>
                  <a:srgbClr val="FF0000"/>
                </a:solidFill>
              </a:rPr>
              <a:t>、</a:t>
            </a:r>
            <a:r>
              <a:rPr lang="en-US" altLang="zh-CN" sz="1350" b="1" dirty="0">
                <a:solidFill>
                  <a:srgbClr val="FF0000"/>
                </a:solidFill>
              </a:rPr>
              <a:t>A53</a:t>
            </a:r>
            <a:r>
              <a:rPr lang="zh-CN" altLang="en-US" sz="1350" b="1" dirty="0">
                <a:solidFill>
                  <a:srgbClr val="FF0000"/>
                </a:solidFill>
              </a:rPr>
              <a:t>功耗与</a:t>
            </a:r>
            <a:r>
              <a:rPr lang="en-US" altLang="zh-CN" sz="1350" b="1" dirty="0">
                <a:solidFill>
                  <a:srgbClr val="FF0000"/>
                </a:solidFill>
              </a:rPr>
              <a:t>CPU</a:t>
            </a:r>
            <a:r>
              <a:rPr lang="zh-CN" altLang="en-US" sz="1350" b="1" dirty="0">
                <a:solidFill>
                  <a:srgbClr val="FF0000"/>
                </a:solidFill>
              </a:rPr>
              <a:t>工作频率关系</a:t>
            </a:r>
          </a:p>
        </p:txBody>
      </p:sp>
      <p:sp>
        <p:nvSpPr>
          <p:cNvPr id="9" name="文本框 8"/>
          <p:cNvSpPr txBox="1"/>
          <p:nvPr/>
        </p:nvSpPr>
        <p:spPr>
          <a:xfrm>
            <a:off x="213074" y="137976"/>
            <a:ext cx="2685574" cy="577081"/>
          </a:xfrm>
          <a:prstGeom prst="rect">
            <a:avLst/>
          </a:prstGeom>
          <a:noFill/>
        </p:spPr>
        <p:txBody>
          <a:bodyPr wrap="square" rtlCol="0">
            <a:spAutoFit/>
          </a:bodyPr>
          <a:lstStyle/>
          <a:p>
            <a:pPr defTabSz="685800"/>
            <a:r>
              <a:rPr lang="zh-CN" altLang="en-US" b="1" dirty="0">
                <a:solidFill>
                  <a:srgbClr val="000000"/>
                </a:solidFill>
              </a:rPr>
              <a:t>分析问题</a:t>
            </a:r>
            <a:endParaRPr lang="en-US" altLang="zh-CN" b="1" dirty="0">
              <a:solidFill>
                <a:srgbClr val="000000"/>
              </a:solidFill>
            </a:endParaRPr>
          </a:p>
          <a:p>
            <a:pPr defTabSz="685800"/>
            <a:endParaRPr lang="zh-CN" altLang="en-US" sz="1350" b="1" dirty="0">
              <a:solidFill>
                <a:srgbClr val="000000"/>
              </a:solidFill>
            </a:endParaRPr>
          </a:p>
        </p:txBody>
      </p:sp>
    </p:spTree>
    <p:extLst>
      <p:ext uri="{BB962C8B-B14F-4D97-AF65-F5344CB8AC3E}">
        <p14:creationId xmlns:p14="http://schemas.microsoft.com/office/powerpoint/2010/main" val="127440229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连接符: 肘形 34"/>
          <p:cNvCxnSpPr>
            <a:cxnSpLocks/>
          </p:cNvCxnSpPr>
          <p:nvPr/>
        </p:nvCxnSpPr>
        <p:spPr>
          <a:xfrm>
            <a:off x="234315" y="62960"/>
            <a:ext cx="1620441" cy="432197"/>
          </a:xfrm>
          <a:prstGeom prst="bentConnector3">
            <a:avLst>
              <a:gd name="adj1" fmla="val 48"/>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cxnSp>
        <p:nvCxnSpPr>
          <p:cNvPr id="8" name="连接符: 肘形 37"/>
          <p:cNvCxnSpPr>
            <a:cxnSpLocks/>
          </p:cNvCxnSpPr>
          <p:nvPr/>
        </p:nvCxnSpPr>
        <p:spPr>
          <a:xfrm>
            <a:off x="172403" y="62960"/>
            <a:ext cx="1706166" cy="495300"/>
          </a:xfrm>
          <a:prstGeom prst="bentConnector3">
            <a:avLst>
              <a:gd name="adj1" fmla="val -486"/>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430662" y="1542293"/>
            <a:ext cx="8665714" cy="334286"/>
          </a:xfrm>
          <a:prstGeom prst="rect">
            <a:avLst/>
          </a:prstGeom>
        </p:spPr>
      </p:pic>
      <p:sp>
        <p:nvSpPr>
          <p:cNvPr id="10" name="文本框 9"/>
          <p:cNvSpPr txBox="1"/>
          <p:nvPr/>
        </p:nvSpPr>
        <p:spPr>
          <a:xfrm>
            <a:off x="1188720" y="2577146"/>
            <a:ext cx="6306980" cy="923330"/>
          </a:xfrm>
          <a:prstGeom prst="rect">
            <a:avLst/>
          </a:prstGeom>
          <a:noFill/>
        </p:spPr>
        <p:txBody>
          <a:bodyPr wrap="square" rtlCol="0">
            <a:spAutoFit/>
          </a:bodyPr>
          <a:lstStyle/>
          <a:p>
            <a:pPr defTabSz="685800">
              <a:buClr>
                <a:srgbClr val="FF0000"/>
              </a:buClr>
            </a:pPr>
            <a:r>
              <a:rPr lang="zh-CN" altLang="en-US" sz="1350" b="1" dirty="0">
                <a:solidFill>
                  <a:srgbClr val="FF0000"/>
                </a:solidFill>
              </a:rPr>
              <a:t>降频尝试：</a:t>
            </a:r>
            <a:endParaRPr lang="en-US" altLang="zh-CN" sz="1350" b="1" dirty="0">
              <a:solidFill>
                <a:srgbClr val="FF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1.</a:t>
            </a:r>
            <a:r>
              <a:rPr lang="zh-CN" altLang="en-US" sz="1350" dirty="0">
                <a:solidFill>
                  <a:srgbClr val="000000"/>
                </a:solidFill>
              </a:rPr>
              <a:t>未降频前，测试</a:t>
            </a:r>
            <a:r>
              <a:rPr lang="en-US" altLang="zh-CN" sz="1350" dirty="0">
                <a:solidFill>
                  <a:srgbClr val="000000"/>
                </a:solidFill>
              </a:rPr>
              <a:t>10</a:t>
            </a:r>
            <a:r>
              <a:rPr lang="zh-CN" altLang="en-US" sz="1350" dirty="0">
                <a:solidFill>
                  <a:srgbClr val="000000"/>
                </a:solidFill>
              </a:rPr>
              <a:t>分钟音频，</a:t>
            </a:r>
            <a:r>
              <a:rPr lang="en-US" altLang="zh-CN" sz="1350" dirty="0">
                <a:solidFill>
                  <a:srgbClr val="000000"/>
                </a:solidFill>
              </a:rPr>
              <a:t>CPU</a:t>
            </a:r>
            <a:r>
              <a:rPr lang="zh-CN" altLang="en-US" sz="1350" dirty="0">
                <a:solidFill>
                  <a:srgbClr val="000000"/>
                </a:solidFill>
              </a:rPr>
              <a:t>温度为</a:t>
            </a:r>
            <a:r>
              <a:rPr lang="en-US" altLang="zh-CN" sz="1350" dirty="0">
                <a:solidFill>
                  <a:srgbClr val="000000"/>
                </a:solidFill>
              </a:rPr>
              <a:t>70</a:t>
            </a:r>
            <a:r>
              <a:rPr lang="zh-CN" altLang="en-US" sz="1350" dirty="0">
                <a:solidFill>
                  <a:srgbClr val="000000"/>
                </a:solidFill>
              </a:rPr>
              <a:t>度</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2.</a:t>
            </a:r>
            <a:r>
              <a:rPr lang="zh-CN" altLang="en-US" sz="1350" dirty="0">
                <a:solidFill>
                  <a:srgbClr val="000000"/>
                </a:solidFill>
              </a:rPr>
              <a:t>降频到</a:t>
            </a:r>
            <a:r>
              <a:rPr lang="en-US" altLang="zh-CN" sz="1350" dirty="0">
                <a:solidFill>
                  <a:srgbClr val="000000"/>
                </a:solidFill>
              </a:rPr>
              <a:t>1.5G</a:t>
            </a:r>
            <a:r>
              <a:rPr lang="zh-CN" altLang="en-US" sz="1350" dirty="0">
                <a:solidFill>
                  <a:srgbClr val="000000"/>
                </a:solidFill>
              </a:rPr>
              <a:t>后，发热问题得到改善，但体感温度仍较高</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3.</a:t>
            </a:r>
            <a:r>
              <a:rPr lang="zh-CN" altLang="en-US" sz="1350" dirty="0">
                <a:solidFill>
                  <a:srgbClr val="000000"/>
                </a:solidFill>
              </a:rPr>
              <a:t>继续降频至</a:t>
            </a:r>
            <a:r>
              <a:rPr lang="en-US" altLang="zh-CN" sz="1350" dirty="0">
                <a:solidFill>
                  <a:srgbClr val="000000"/>
                </a:solidFill>
              </a:rPr>
              <a:t>1.2G</a:t>
            </a:r>
            <a:r>
              <a:rPr lang="zh-CN" altLang="en-US" sz="1350" dirty="0">
                <a:solidFill>
                  <a:srgbClr val="000000"/>
                </a:solidFill>
              </a:rPr>
              <a:t>后，发热问题进一步改善，测试</a:t>
            </a:r>
            <a:r>
              <a:rPr lang="en-US" altLang="zh-CN" sz="1350" dirty="0">
                <a:solidFill>
                  <a:srgbClr val="000000"/>
                </a:solidFill>
              </a:rPr>
              <a:t>10</a:t>
            </a:r>
            <a:r>
              <a:rPr lang="zh-CN" altLang="en-US" sz="1350" dirty="0">
                <a:solidFill>
                  <a:srgbClr val="000000"/>
                </a:solidFill>
              </a:rPr>
              <a:t>分钟音频</a:t>
            </a:r>
            <a:r>
              <a:rPr lang="en-US" altLang="zh-CN" sz="1350" dirty="0">
                <a:solidFill>
                  <a:srgbClr val="000000"/>
                </a:solidFill>
              </a:rPr>
              <a:t>CPU</a:t>
            </a:r>
            <a:r>
              <a:rPr lang="zh-CN" altLang="en-US" sz="1350" dirty="0">
                <a:solidFill>
                  <a:srgbClr val="000000"/>
                </a:solidFill>
              </a:rPr>
              <a:t>温度为</a:t>
            </a:r>
            <a:r>
              <a:rPr lang="en-US" altLang="zh-CN" sz="1350" dirty="0">
                <a:solidFill>
                  <a:srgbClr val="000000"/>
                </a:solidFill>
              </a:rPr>
              <a:t>50</a:t>
            </a:r>
            <a:r>
              <a:rPr lang="zh-CN" altLang="en-US" sz="1350" dirty="0">
                <a:solidFill>
                  <a:srgbClr val="000000"/>
                </a:solidFill>
              </a:rPr>
              <a:t>度</a:t>
            </a:r>
            <a:endParaRPr lang="en-US" altLang="zh-CN" sz="1350" dirty="0">
              <a:solidFill>
                <a:srgbClr val="000000"/>
              </a:solidFill>
            </a:endParaRPr>
          </a:p>
        </p:txBody>
      </p:sp>
      <p:sp>
        <p:nvSpPr>
          <p:cNvPr id="11" name="文本框 10"/>
          <p:cNvSpPr txBox="1"/>
          <p:nvPr/>
        </p:nvSpPr>
        <p:spPr>
          <a:xfrm>
            <a:off x="478286" y="925179"/>
            <a:ext cx="4623816" cy="300082"/>
          </a:xfrm>
          <a:prstGeom prst="rect">
            <a:avLst/>
          </a:prstGeom>
          <a:noFill/>
        </p:spPr>
        <p:txBody>
          <a:bodyPr wrap="square" rtlCol="0">
            <a:spAutoFit/>
          </a:bodyPr>
          <a:lstStyle/>
          <a:p>
            <a:pPr defTabSz="685800"/>
            <a:r>
              <a:rPr lang="zh-CN" altLang="en-US" sz="1350" dirty="0">
                <a:solidFill>
                  <a:srgbClr val="000000"/>
                </a:solidFill>
              </a:rPr>
              <a:t>降频就能解决？</a:t>
            </a:r>
          </a:p>
        </p:txBody>
      </p:sp>
      <p:sp>
        <p:nvSpPr>
          <p:cNvPr id="12" name="文本框 11"/>
          <p:cNvSpPr txBox="1"/>
          <p:nvPr/>
        </p:nvSpPr>
        <p:spPr>
          <a:xfrm>
            <a:off x="3038183" y="3892891"/>
            <a:ext cx="4187231" cy="461665"/>
          </a:xfrm>
          <a:prstGeom prst="rect">
            <a:avLst/>
          </a:prstGeom>
          <a:noFill/>
        </p:spPr>
        <p:txBody>
          <a:bodyPr wrap="square" rtlCol="0">
            <a:spAutoFit/>
          </a:bodyPr>
          <a:lstStyle/>
          <a:p>
            <a:pPr defTabSz="685800"/>
            <a:r>
              <a:rPr lang="zh-CN" altLang="en-US" sz="2400" b="1" dirty="0">
                <a:solidFill>
                  <a:srgbClr val="FF0000"/>
                </a:solidFill>
              </a:rPr>
              <a:t>降频可以解决发热问题</a:t>
            </a:r>
          </a:p>
        </p:txBody>
      </p:sp>
      <p:sp>
        <p:nvSpPr>
          <p:cNvPr id="13" name="文本框 12"/>
          <p:cNvSpPr txBox="1"/>
          <p:nvPr/>
        </p:nvSpPr>
        <p:spPr>
          <a:xfrm>
            <a:off x="213074" y="137976"/>
            <a:ext cx="2685574" cy="577081"/>
          </a:xfrm>
          <a:prstGeom prst="rect">
            <a:avLst/>
          </a:prstGeom>
          <a:noFill/>
        </p:spPr>
        <p:txBody>
          <a:bodyPr wrap="square" rtlCol="0">
            <a:spAutoFit/>
          </a:bodyPr>
          <a:lstStyle/>
          <a:p>
            <a:pPr defTabSz="685800"/>
            <a:r>
              <a:rPr lang="zh-CN" altLang="en-US" b="1" dirty="0">
                <a:solidFill>
                  <a:srgbClr val="000000"/>
                </a:solidFill>
              </a:rPr>
              <a:t>解决问题</a:t>
            </a:r>
            <a:endParaRPr lang="en-US" altLang="zh-CN" b="1" dirty="0">
              <a:solidFill>
                <a:srgbClr val="000000"/>
              </a:solidFill>
            </a:endParaRPr>
          </a:p>
          <a:p>
            <a:pPr defTabSz="685800"/>
            <a:endParaRPr lang="zh-CN" altLang="en-US" sz="1350" b="1" dirty="0">
              <a:solidFill>
                <a:srgbClr val="000000"/>
              </a:solidFill>
            </a:endParaRPr>
          </a:p>
        </p:txBody>
      </p:sp>
    </p:spTree>
    <p:extLst>
      <p:ext uri="{BB962C8B-B14F-4D97-AF65-F5344CB8AC3E}">
        <p14:creationId xmlns:p14="http://schemas.microsoft.com/office/powerpoint/2010/main" val="323887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连接符: 肘形 34"/>
          <p:cNvCxnSpPr>
            <a:cxnSpLocks/>
          </p:cNvCxnSpPr>
          <p:nvPr/>
        </p:nvCxnSpPr>
        <p:spPr>
          <a:xfrm>
            <a:off x="234315" y="62960"/>
            <a:ext cx="1620441" cy="432197"/>
          </a:xfrm>
          <a:prstGeom prst="bentConnector3">
            <a:avLst>
              <a:gd name="adj1" fmla="val 48"/>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cxnSp>
        <p:nvCxnSpPr>
          <p:cNvPr id="8" name="连接符: 肘形 37"/>
          <p:cNvCxnSpPr>
            <a:cxnSpLocks/>
          </p:cNvCxnSpPr>
          <p:nvPr/>
        </p:nvCxnSpPr>
        <p:spPr>
          <a:xfrm>
            <a:off x="172403" y="62960"/>
            <a:ext cx="1706166" cy="495300"/>
          </a:xfrm>
          <a:prstGeom prst="bentConnector3">
            <a:avLst>
              <a:gd name="adj1" fmla="val -486"/>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78286" y="925179"/>
            <a:ext cx="4623816" cy="300082"/>
          </a:xfrm>
          <a:prstGeom prst="rect">
            <a:avLst/>
          </a:prstGeom>
          <a:noFill/>
        </p:spPr>
        <p:txBody>
          <a:bodyPr wrap="square" rtlCol="0">
            <a:spAutoFit/>
          </a:bodyPr>
          <a:lstStyle/>
          <a:p>
            <a:pPr defTabSz="685800"/>
            <a:r>
              <a:rPr lang="zh-CN" altLang="en-US" sz="1350" dirty="0">
                <a:solidFill>
                  <a:srgbClr val="000000"/>
                </a:solidFill>
              </a:rPr>
              <a:t>降频后的问题</a:t>
            </a:r>
          </a:p>
        </p:txBody>
      </p:sp>
      <p:sp>
        <p:nvSpPr>
          <p:cNvPr id="13" name="文本框 12"/>
          <p:cNvSpPr txBox="1"/>
          <p:nvPr/>
        </p:nvSpPr>
        <p:spPr>
          <a:xfrm>
            <a:off x="213074" y="137976"/>
            <a:ext cx="2685574" cy="577081"/>
          </a:xfrm>
          <a:prstGeom prst="rect">
            <a:avLst/>
          </a:prstGeom>
          <a:noFill/>
        </p:spPr>
        <p:txBody>
          <a:bodyPr wrap="square" rtlCol="0">
            <a:spAutoFit/>
          </a:bodyPr>
          <a:lstStyle/>
          <a:p>
            <a:pPr defTabSz="685800"/>
            <a:r>
              <a:rPr lang="zh-CN" altLang="en-US" b="1" dirty="0">
                <a:solidFill>
                  <a:srgbClr val="000000"/>
                </a:solidFill>
              </a:rPr>
              <a:t>解决问题</a:t>
            </a:r>
            <a:endParaRPr lang="en-US" altLang="zh-CN" b="1" dirty="0">
              <a:solidFill>
                <a:srgbClr val="000000"/>
              </a:solidFill>
            </a:endParaRPr>
          </a:p>
          <a:p>
            <a:pPr defTabSz="685800"/>
            <a:endParaRPr lang="zh-CN" altLang="en-US" sz="1350" b="1" dirty="0">
              <a:solidFill>
                <a:srgbClr val="000000"/>
              </a:solidFill>
            </a:endParaRPr>
          </a:p>
        </p:txBody>
      </p:sp>
      <p:sp>
        <p:nvSpPr>
          <p:cNvPr id="3" name="矩形 2"/>
          <p:cNvSpPr/>
          <p:nvPr/>
        </p:nvSpPr>
        <p:spPr>
          <a:xfrm>
            <a:off x="1854756" y="1489743"/>
            <a:ext cx="5172075" cy="715581"/>
          </a:xfrm>
          <a:prstGeom prst="rect">
            <a:avLst/>
          </a:prstGeom>
        </p:spPr>
        <p:txBody>
          <a:bodyPr wrap="square">
            <a:spAutoFit/>
          </a:bodyPr>
          <a:lstStyle/>
          <a:p>
            <a:pPr defTabSz="685800">
              <a:buClr>
                <a:srgbClr val="FF0000"/>
              </a:buClr>
            </a:pPr>
            <a:r>
              <a:rPr lang="zh-CN" altLang="en-US" sz="1350" b="1" dirty="0">
                <a:solidFill>
                  <a:srgbClr val="FF0000"/>
                </a:solidFill>
              </a:rPr>
              <a:t>效率不足：</a:t>
            </a:r>
            <a:endParaRPr lang="en-US" altLang="zh-CN" sz="1350" b="1" dirty="0">
              <a:solidFill>
                <a:srgbClr val="FF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1.1.2G</a:t>
            </a:r>
            <a:r>
              <a:rPr lang="zh-CN" altLang="en-US" sz="1350" dirty="0">
                <a:solidFill>
                  <a:srgbClr val="000000"/>
                </a:solidFill>
              </a:rPr>
              <a:t>频率下出现效果异常，经分析为缓存</a:t>
            </a:r>
            <a:r>
              <a:rPr lang="en-US" altLang="zh-CN" sz="1350" dirty="0">
                <a:solidFill>
                  <a:srgbClr val="000000"/>
                </a:solidFill>
              </a:rPr>
              <a:t>buff</a:t>
            </a:r>
            <a:r>
              <a:rPr lang="zh-CN" altLang="en-US" sz="1350" dirty="0">
                <a:solidFill>
                  <a:srgbClr val="000000"/>
                </a:solidFill>
              </a:rPr>
              <a:t>耗尽</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2.1.2G</a:t>
            </a:r>
            <a:r>
              <a:rPr lang="zh-CN" altLang="en-US" sz="1350" dirty="0">
                <a:solidFill>
                  <a:srgbClr val="000000"/>
                </a:solidFill>
              </a:rPr>
              <a:t>频率下引擎自测吞吐为</a:t>
            </a:r>
            <a:r>
              <a:rPr lang="en-US" altLang="zh-CN" sz="1350" dirty="0">
                <a:solidFill>
                  <a:srgbClr val="000000"/>
                </a:solidFill>
              </a:rPr>
              <a:t>0.92</a:t>
            </a:r>
            <a:r>
              <a:rPr lang="zh-CN" altLang="en-US" sz="1350" dirty="0">
                <a:solidFill>
                  <a:srgbClr val="000000"/>
                </a:solidFill>
              </a:rPr>
              <a:t>，集成方计算吞吐为</a:t>
            </a:r>
            <a:r>
              <a:rPr lang="en-US" altLang="zh-CN" sz="1350" dirty="0">
                <a:solidFill>
                  <a:srgbClr val="000000"/>
                </a:solidFill>
              </a:rPr>
              <a:t>0.85</a:t>
            </a:r>
            <a:endParaRPr lang="zh-CN" altLang="en-US" sz="1350" dirty="0">
              <a:solidFill>
                <a:srgbClr val="000000"/>
              </a:solidFill>
            </a:endParaRPr>
          </a:p>
        </p:txBody>
      </p:sp>
      <p:grpSp>
        <p:nvGrpSpPr>
          <p:cNvPr id="4" name="组合 3"/>
          <p:cNvGrpSpPr/>
          <p:nvPr/>
        </p:nvGrpSpPr>
        <p:grpSpPr>
          <a:xfrm>
            <a:off x="1555860" y="2469807"/>
            <a:ext cx="4623816" cy="1487432"/>
            <a:chOff x="2074480" y="3293074"/>
            <a:chExt cx="6165088" cy="1983242"/>
          </a:xfrm>
        </p:grpSpPr>
        <p:sp>
          <p:nvSpPr>
            <p:cNvPr id="14" name="文本框 13"/>
            <p:cNvSpPr txBox="1"/>
            <p:nvPr/>
          </p:nvSpPr>
          <p:spPr>
            <a:xfrm>
              <a:off x="2995772" y="3768211"/>
              <a:ext cx="4868387" cy="1508105"/>
            </a:xfrm>
            <a:prstGeom prst="rect">
              <a:avLst/>
            </a:prstGeom>
            <a:noFill/>
          </p:spPr>
          <p:txBody>
            <a:bodyPr wrap="square" rtlCol="0">
              <a:spAutoFit/>
            </a:bodyPr>
            <a:lstStyle/>
            <a:p>
              <a:pPr defTabSz="685800">
                <a:buClr>
                  <a:srgbClr val="FF0000"/>
                </a:buClr>
              </a:pPr>
              <a:r>
                <a:rPr lang="zh-CN" altLang="en-US" sz="1350" dirty="0">
                  <a:solidFill>
                    <a:srgbClr val="FF0000"/>
                  </a:solidFill>
                </a:rPr>
                <a:t>效率优化的手段：</a:t>
              </a:r>
              <a:endParaRPr lang="en-US" altLang="zh-CN" sz="1350" dirty="0">
                <a:solidFill>
                  <a:srgbClr val="FF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1.encode</a:t>
              </a:r>
              <a:r>
                <a:rPr lang="zh-CN" altLang="en-US" sz="1350" dirty="0">
                  <a:solidFill>
                    <a:srgbClr val="000000"/>
                  </a:solidFill>
                </a:rPr>
                <a:t>端第一层</a:t>
              </a:r>
              <a:r>
                <a:rPr lang="en-US" altLang="zh-CN" sz="1350" dirty="0" err="1">
                  <a:solidFill>
                    <a:srgbClr val="000000"/>
                  </a:solidFill>
                </a:rPr>
                <a:t>lstm</a:t>
              </a:r>
              <a:r>
                <a:rPr lang="zh-CN" altLang="en-US" sz="1350" dirty="0">
                  <a:solidFill>
                    <a:srgbClr val="000000"/>
                  </a:solidFill>
                </a:rPr>
                <a:t>做</a:t>
              </a:r>
              <a:r>
                <a:rPr lang="en-US" altLang="zh-CN" sz="1350" dirty="0">
                  <a:solidFill>
                    <a:srgbClr val="000000"/>
                  </a:solidFill>
                </a:rPr>
                <a:t>8bit</a:t>
              </a:r>
              <a:r>
                <a:rPr lang="zh-CN" altLang="en-US" sz="1350" dirty="0">
                  <a:solidFill>
                    <a:srgbClr val="000000"/>
                  </a:solidFill>
                </a:rPr>
                <a:t>定点</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2.maxengine-lite</a:t>
              </a:r>
              <a:r>
                <a:rPr lang="zh-CN" altLang="en-US" sz="1350" dirty="0">
                  <a:solidFill>
                    <a:srgbClr val="000000"/>
                  </a:solidFill>
                </a:rPr>
                <a:t>补齐一些边界操作</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3.CTC</a:t>
              </a:r>
              <a:r>
                <a:rPr lang="zh-CN" altLang="en-US" sz="1350" dirty="0">
                  <a:solidFill>
                    <a:srgbClr val="000000"/>
                  </a:solidFill>
                </a:rPr>
                <a:t>端一遍</a:t>
              </a:r>
              <a:r>
                <a:rPr lang="en-US" altLang="zh-CN" sz="1350" dirty="0">
                  <a:solidFill>
                    <a:srgbClr val="000000"/>
                  </a:solidFill>
                </a:rPr>
                <a:t>lattice</a:t>
              </a:r>
              <a:r>
                <a:rPr lang="zh-CN" altLang="en-US" sz="1350" dirty="0">
                  <a:solidFill>
                    <a:srgbClr val="000000"/>
                  </a:solidFill>
                </a:rPr>
                <a:t>压缩</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4.CTC</a:t>
              </a:r>
              <a:r>
                <a:rPr lang="zh-CN" altLang="en-US" sz="1350" dirty="0">
                  <a:solidFill>
                    <a:srgbClr val="000000"/>
                  </a:solidFill>
                </a:rPr>
                <a:t>端二遍取</a:t>
              </a:r>
              <a:r>
                <a:rPr lang="en-US" altLang="zh-CN" sz="1350" dirty="0" err="1">
                  <a:solidFill>
                    <a:srgbClr val="000000"/>
                  </a:solidFill>
                </a:rPr>
                <a:t>onebest</a:t>
              </a:r>
              <a:r>
                <a:rPr lang="zh-CN" altLang="en-US" sz="1350" dirty="0">
                  <a:solidFill>
                    <a:srgbClr val="000000"/>
                  </a:solidFill>
                </a:rPr>
                <a:t>替代</a:t>
              </a:r>
              <a:r>
                <a:rPr lang="en-US" altLang="zh-CN" sz="1350" dirty="0" err="1">
                  <a:solidFill>
                    <a:srgbClr val="000000"/>
                  </a:solidFill>
                </a:rPr>
                <a:t>nbest</a:t>
              </a:r>
              <a:endParaRPr lang="en-US" altLang="zh-CN" sz="1350" dirty="0">
                <a:solidFill>
                  <a:srgbClr val="000000"/>
                </a:solidFill>
              </a:endParaRPr>
            </a:p>
          </p:txBody>
        </p:sp>
        <p:sp>
          <p:nvSpPr>
            <p:cNvPr id="15" name="文本框 14"/>
            <p:cNvSpPr txBox="1"/>
            <p:nvPr/>
          </p:nvSpPr>
          <p:spPr>
            <a:xfrm>
              <a:off x="2074480" y="3293074"/>
              <a:ext cx="6165088" cy="400109"/>
            </a:xfrm>
            <a:prstGeom prst="rect">
              <a:avLst/>
            </a:prstGeom>
            <a:noFill/>
          </p:spPr>
          <p:txBody>
            <a:bodyPr wrap="square" rtlCol="0">
              <a:spAutoFit/>
            </a:bodyPr>
            <a:lstStyle/>
            <a:p>
              <a:pPr algn="ctr" defTabSz="685800"/>
              <a:r>
                <a:rPr lang="zh-CN" altLang="en-US" sz="1350" dirty="0">
                  <a:solidFill>
                    <a:srgbClr val="000000"/>
                  </a:solidFill>
                </a:rPr>
                <a:t>继续效率优化，把性能追上来</a:t>
              </a:r>
            </a:p>
          </p:txBody>
        </p:sp>
      </p:grpSp>
    </p:spTree>
    <p:extLst>
      <p:ext uri="{BB962C8B-B14F-4D97-AF65-F5344CB8AC3E}">
        <p14:creationId xmlns:p14="http://schemas.microsoft.com/office/powerpoint/2010/main" val="40124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6918" y="81248"/>
            <a:ext cx="2183606" cy="577454"/>
          </a:xfrm>
          <a:prstGeom prst="rect">
            <a:avLst/>
          </a:prstGeom>
          <a:noFill/>
          <a:ln w="9525">
            <a:noFill/>
            <a:miter lim="800000"/>
            <a:headEnd/>
            <a:tailEnd/>
          </a:ln>
        </p:spPr>
        <p:txBody>
          <a:bodyPr anchor="ctr"/>
          <a:lstStyle>
            <a:defPPr>
              <a:defRPr lang="zh-CN"/>
            </a:defPPr>
            <a:lvl1pPr algn="ctr">
              <a:defRPr sz="4400" b="1">
                <a:effectLst>
                  <a:outerShdw blurRad="38100" dist="38100" dir="2700000" algn="tl">
                    <a:srgbClr val="C0C0C0"/>
                  </a:outerShdw>
                </a:effectLst>
                <a:latin typeface="Times New Roman" pitchFamily="18" charset="0"/>
                <a:ea typeface="黑体" pitchFamily="49" charset="-122"/>
                <a:cs typeface="Times New Roman" pitchFamily="18" charset="0"/>
              </a:defRPr>
            </a:lvl1pPr>
          </a:lstStyle>
          <a:p>
            <a:pPr defTabSz="685800">
              <a:defRPr/>
            </a:pPr>
            <a:endParaRPr lang="zh-CN" altLang="en-US" sz="2250" dirty="0">
              <a:solidFill>
                <a:srgbClr val="242DA2"/>
              </a:solidFill>
            </a:endParaRPr>
          </a:p>
        </p:txBody>
      </p:sp>
      <p:cxnSp>
        <p:nvCxnSpPr>
          <p:cNvPr id="7" name="连接符: 肘形 34"/>
          <p:cNvCxnSpPr>
            <a:cxnSpLocks/>
          </p:cNvCxnSpPr>
          <p:nvPr/>
        </p:nvCxnSpPr>
        <p:spPr>
          <a:xfrm>
            <a:off x="234315" y="62960"/>
            <a:ext cx="1620441" cy="432197"/>
          </a:xfrm>
          <a:prstGeom prst="bentConnector3">
            <a:avLst>
              <a:gd name="adj1" fmla="val 48"/>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cxnSp>
        <p:nvCxnSpPr>
          <p:cNvPr id="8" name="连接符: 肘形 37"/>
          <p:cNvCxnSpPr>
            <a:cxnSpLocks/>
          </p:cNvCxnSpPr>
          <p:nvPr/>
        </p:nvCxnSpPr>
        <p:spPr>
          <a:xfrm>
            <a:off x="172403" y="62960"/>
            <a:ext cx="1706166" cy="495300"/>
          </a:xfrm>
          <a:prstGeom prst="bentConnector3">
            <a:avLst>
              <a:gd name="adj1" fmla="val -486"/>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87811" y="1229979"/>
            <a:ext cx="8465689" cy="923330"/>
          </a:xfrm>
          <a:prstGeom prst="rect">
            <a:avLst/>
          </a:prstGeom>
          <a:noFill/>
        </p:spPr>
        <p:txBody>
          <a:bodyPr wrap="square" rtlCol="0">
            <a:spAutoFit/>
          </a:bodyPr>
          <a:lstStyle/>
          <a:p>
            <a:pPr marL="214313" indent="-214313" defTabSz="685800">
              <a:buClr>
                <a:srgbClr val="FF0000"/>
              </a:buClr>
              <a:buFont typeface="Wingdings" panose="05000000000000000000" pitchFamily="2" charset="2"/>
              <a:buChar char="u"/>
            </a:pPr>
            <a:r>
              <a:rPr lang="en-US" altLang="zh-CN" sz="1350" dirty="0">
                <a:solidFill>
                  <a:srgbClr val="000000"/>
                </a:solidFill>
              </a:rPr>
              <a:t>1.encode</a:t>
            </a:r>
            <a:r>
              <a:rPr lang="zh-CN" altLang="en-US" sz="1350" dirty="0">
                <a:solidFill>
                  <a:srgbClr val="000000"/>
                </a:solidFill>
              </a:rPr>
              <a:t>端第一层</a:t>
            </a:r>
            <a:r>
              <a:rPr lang="en-US" altLang="zh-CN" sz="1350" dirty="0" err="1">
                <a:solidFill>
                  <a:srgbClr val="000000"/>
                </a:solidFill>
              </a:rPr>
              <a:t>lstm</a:t>
            </a:r>
            <a:r>
              <a:rPr lang="zh-CN" altLang="en-US" sz="1350" dirty="0">
                <a:solidFill>
                  <a:srgbClr val="000000"/>
                </a:solidFill>
              </a:rPr>
              <a:t>做</a:t>
            </a:r>
            <a:r>
              <a:rPr lang="en-US" altLang="zh-CN" sz="1350" dirty="0">
                <a:solidFill>
                  <a:srgbClr val="000000"/>
                </a:solidFill>
              </a:rPr>
              <a:t>8bit</a:t>
            </a:r>
            <a:r>
              <a:rPr lang="zh-CN" altLang="en-US" sz="1350" dirty="0">
                <a:solidFill>
                  <a:srgbClr val="000000"/>
                </a:solidFill>
              </a:rPr>
              <a:t>定点：</a:t>
            </a:r>
            <a:endParaRPr lang="en-US" altLang="zh-CN" sz="1350" dirty="0">
              <a:solidFill>
                <a:srgbClr val="000000"/>
              </a:solidFill>
            </a:endParaRPr>
          </a:p>
          <a:p>
            <a:pPr lvl="1" defTabSz="685800">
              <a:buClr>
                <a:srgbClr val="FF0000"/>
              </a:buClr>
            </a:pPr>
            <a:r>
              <a:rPr lang="en-US" altLang="zh-CN" sz="1350" dirty="0">
                <a:solidFill>
                  <a:srgbClr val="000000"/>
                </a:solidFill>
              </a:rPr>
              <a:t>(a)</a:t>
            </a:r>
            <a:r>
              <a:rPr lang="zh-CN" altLang="en-US" sz="1350" dirty="0">
                <a:solidFill>
                  <a:srgbClr val="000000"/>
                </a:solidFill>
              </a:rPr>
              <a:t>为保证效果，与特征相接的</a:t>
            </a:r>
            <a:r>
              <a:rPr lang="en-US" altLang="zh-CN" sz="1350" dirty="0">
                <a:solidFill>
                  <a:srgbClr val="000000"/>
                </a:solidFill>
              </a:rPr>
              <a:t>lstm1</a:t>
            </a:r>
            <a:r>
              <a:rPr lang="zh-CN" altLang="en-US" sz="1350" dirty="0">
                <a:solidFill>
                  <a:srgbClr val="000000"/>
                </a:solidFill>
              </a:rPr>
              <a:t>原先采用全浮点计算</a:t>
            </a:r>
            <a:endParaRPr lang="en-US" altLang="zh-CN" sz="1350" dirty="0">
              <a:solidFill>
                <a:srgbClr val="000000"/>
              </a:solidFill>
            </a:endParaRPr>
          </a:p>
          <a:p>
            <a:pPr lvl="1" defTabSz="685800">
              <a:buClr>
                <a:srgbClr val="FF0000"/>
              </a:buClr>
            </a:pPr>
            <a:r>
              <a:rPr lang="en-US" altLang="zh-CN" sz="1350" dirty="0">
                <a:solidFill>
                  <a:srgbClr val="000000"/>
                </a:solidFill>
              </a:rPr>
              <a:t>(b)lstm1</a:t>
            </a:r>
            <a:r>
              <a:rPr lang="zh-CN" altLang="en-US" sz="1350" dirty="0">
                <a:solidFill>
                  <a:srgbClr val="000000"/>
                </a:solidFill>
              </a:rPr>
              <a:t>所在的</a:t>
            </a:r>
            <a:r>
              <a:rPr lang="en-US" altLang="zh-CN" sz="1350" dirty="0">
                <a:solidFill>
                  <a:srgbClr val="000000"/>
                </a:solidFill>
              </a:rPr>
              <a:t>encode-1</a:t>
            </a:r>
            <a:r>
              <a:rPr lang="zh-CN" altLang="en-US" sz="1350" dirty="0">
                <a:solidFill>
                  <a:srgbClr val="000000"/>
                </a:solidFill>
              </a:rPr>
              <a:t>的</a:t>
            </a:r>
            <a:r>
              <a:rPr lang="en-US" altLang="zh-CN" sz="1350" dirty="0">
                <a:solidFill>
                  <a:srgbClr val="000000"/>
                </a:solidFill>
              </a:rPr>
              <a:t>CPU</a:t>
            </a:r>
            <a:r>
              <a:rPr lang="zh-CN" altLang="en-US" sz="1350" dirty="0">
                <a:solidFill>
                  <a:srgbClr val="000000"/>
                </a:solidFill>
              </a:rPr>
              <a:t>占比最大</a:t>
            </a:r>
            <a:endParaRPr lang="en-US" altLang="zh-CN" sz="1350" dirty="0">
              <a:solidFill>
                <a:srgbClr val="000000"/>
              </a:solidFill>
            </a:endParaRPr>
          </a:p>
          <a:p>
            <a:pPr lvl="1" defTabSz="685800">
              <a:buClr>
                <a:srgbClr val="FF0000"/>
              </a:buClr>
            </a:pPr>
            <a:r>
              <a:rPr lang="en-US" altLang="zh-CN" sz="1350" dirty="0">
                <a:solidFill>
                  <a:srgbClr val="000000"/>
                </a:solidFill>
              </a:rPr>
              <a:t>(c)lstm1</a:t>
            </a:r>
            <a:r>
              <a:rPr lang="zh-CN" altLang="en-US" sz="1350" dirty="0">
                <a:solidFill>
                  <a:srgbClr val="000000"/>
                </a:solidFill>
              </a:rPr>
              <a:t>改为</a:t>
            </a:r>
            <a:r>
              <a:rPr lang="en-US" altLang="zh-CN" sz="1350" dirty="0">
                <a:solidFill>
                  <a:srgbClr val="000000"/>
                </a:solidFill>
              </a:rPr>
              <a:t>int8</a:t>
            </a:r>
            <a:r>
              <a:rPr lang="zh-CN" altLang="en-US" sz="1350" dirty="0">
                <a:solidFill>
                  <a:srgbClr val="000000"/>
                </a:solidFill>
              </a:rPr>
              <a:t>定点计算后，效果损失为相对</a:t>
            </a:r>
            <a:r>
              <a:rPr lang="en-US" altLang="zh-CN" sz="1350" dirty="0">
                <a:solidFill>
                  <a:srgbClr val="000000"/>
                </a:solidFill>
              </a:rPr>
              <a:t>2%</a:t>
            </a:r>
            <a:r>
              <a:rPr lang="zh-CN" altLang="en-US" sz="1350" dirty="0">
                <a:solidFill>
                  <a:srgbClr val="000000"/>
                </a:solidFill>
              </a:rPr>
              <a:t>，吞吐提升约</a:t>
            </a:r>
            <a:r>
              <a:rPr lang="en-US" altLang="zh-CN" sz="1350" dirty="0">
                <a:solidFill>
                  <a:srgbClr val="000000"/>
                </a:solidFill>
              </a:rPr>
              <a:t>40%</a:t>
            </a:r>
          </a:p>
        </p:txBody>
      </p:sp>
      <p:sp>
        <p:nvSpPr>
          <p:cNvPr id="14" name="文本框 13"/>
          <p:cNvSpPr txBox="1"/>
          <p:nvPr/>
        </p:nvSpPr>
        <p:spPr>
          <a:xfrm>
            <a:off x="213074" y="137976"/>
            <a:ext cx="2685574" cy="577081"/>
          </a:xfrm>
          <a:prstGeom prst="rect">
            <a:avLst/>
          </a:prstGeom>
          <a:noFill/>
        </p:spPr>
        <p:txBody>
          <a:bodyPr wrap="square" rtlCol="0">
            <a:spAutoFit/>
          </a:bodyPr>
          <a:lstStyle/>
          <a:p>
            <a:pPr defTabSz="685800"/>
            <a:r>
              <a:rPr lang="zh-CN" altLang="en-US" b="1" dirty="0">
                <a:solidFill>
                  <a:srgbClr val="000000"/>
                </a:solidFill>
              </a:rPr>
              <a:t>解决问题</a:t>
            </a:r>
            <a:endParaRPr lang="en-US" altLang="zh-CN" b="1" dirty="0">
              <a:solidFill>
                <a:srgbClr val="000000"/>
              </a:solidFill>
            </a:endParaRPr>
          </a:p>
          <a:p>
            <a:pPr defTabSz="685800"/>
            <a:endParaRPr lang="zh-CN" altLang="en-US" sz="1350" b="1" dirty="0">
              <a:solidFill>
                <a:srgbClr val="000000"/>
              </a:solidFill>
            </a:endParaRPr>
          </a:p>
        </p:txBody>
      </p:sp>
      <p:pic>
        <p:nvPicPr>
          <p:cNvPr id="4" name="图片 3"/>
          <p:cNvPicPr>
            <a:picLocks noChangeAspect="1"/>
          </p:cNvPicPr>
          <p:nvPr/>
        </p:nvPicPr>
        <p:blipFill>
          <a:blip r:embed="rId2"/>
          <a:stretch>
            <a:fillRect/>
          </a:stretch>
        </p:blipFill>
        <p:spPr>
          <a:xfrm>
            <a:off x="791793" y="2519282"/>
            <a:ext cx="3265714" cy="1200000"/>
          </a:xfrm>
          <a:prstGeom prst="rect">
            <a:avLst/>
          </a:prstGeom>
        </p:spPr>
      </p:pic>
      <p:sp>
        <p:nvSpPr>
          <p:cNvPr id="2" name="文本框 1"/>
          <p:cNvSpPr txBox="1"/>
          <p:nvPr/>
        </p:nvSpPr>
        <p:spPr>
          <a:xfrm>
            <a:off x="5038344" y="2743200"/>
            <a:ext cx="3035808" cy="715581"/>
          </a:xfrm>
          <a:prstGeom prst="rect">
            <a:avLst/>
          </a:prstGeom>
          <a:noFill/>
        </p:spPr>
        <p:txBody>
          <a:bodyPr wrap="square" rtlCol="0">
            <a:spAutoFit/>
          </a:bodyPr>
          <a:lstStyle/>
          <a:p>
            <a:pPr defTabSz="685800"/>
            <a:r>
              <a:rPr lang="en-US" altLang="zh-CN" sz="1350" dirty="0">
                <a:solidFill>
                  <a:srgbClr val="000000"/>
                </a:solidFill>
              </a:rPr>
              <a:t>8bit</a:t>
            </a:r>
            <a:r>
              <a:rPr lang="zh-CN" altLang="en-US" sz="1350" dirty="0">
                <a:solidFill>
                  <a:srgbClr val="000000"/>
                </a:solidFill>
              </a:rPr>
              <a:t>定点后，同等规模运算下：</a:t>
            </a:r>
            <a:endParaRPr lang="en-US" altLang="zh-CN" sz="1350" dirty="0">
              <a:solidFill>
                <a:srgbClr val="000000"/>
              </a:solidFill>
            </a:endParaRPr>
          </a:p>
          <a:p>
            <a:pPr defTabSz="685800"/>
            <a:r>
              <a:rPr lang="en-US" altLang="zh-CN" sz="1350" b="1" dirty="0">
                <a:solidFill>
                  <a:srgbClr val="FF0000"/>
                </a:solidFill>
              </a:rPr>
              <a:t>1.</a:t>
            </a:r>
            <a:r>
              <a:rPr lang="zh-CN" altLang="en-US" sz="1350" b="1" dirty="0">
                <a:solidFill>
                  <a:srgbClr val="FF0000"/>
                </a:solidFill>
              </a:rPr>
              <a:t>更少的指令数</a:t>
            </a:r>
            <a:endParaRPr lang="en-US" altLang="zh-CN" sz="1350" b="1" dirty="0">
              <a:solidFill>
                <a:srgbClr val="FF0000"/>
              </a:solidFill>
            </a:endParaRPr>
          </a:p>
          <a:p>
            <a:pPr defTabSz="685800"/>
            <a:r>
              <a:rPr lang="en-US" altLang="zh-CN" sz="1350" b="1" dirty="0">
                <a:solidFill>
                  <a:srgbClr val="FF0000"/>
                </a:solidFill>
              </a:rPr>
              <a:t>2.</a:t>
            </a:r>
            <a:r>
              <a:rPr lang="zh-CN" altLang="en-US" sz="1350" b="1" dirty="0">
                <a:solidFill>
                  <a:srgbClr val="FF0000"/>
                </a:solidFill>
              </a:rPr>
              <a:t>更少的内存访问次数</a:t>
            </a:r>
          </a:p>
        </p:txBody>
      </p:sp>
    </p:spTree>
    <p:extLst>
      <p:ext uri="{BB962C8B-B14F-4D97-AF65-F5344CB8AC3E}">
        <p14:creationId xmlns:p14="http://schemas.microsoft.com/office/powerpoint/2010/main" val="63694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6918" y="81248"/>
            <a:ext cx="2183606" cy="577454"/>
          </a:xfrm>
          <a:prstGeom prst="rect">
            <a:avLst/>
          </a:prstGeom>
          <a:noFill/>
          <a:ln w="9525">
            <a:noFill/>
            <a:miter lim="800000"/>
            <a:headEnd/>
            <a:tailEnd/>
          </a:ln>
        </p:spPr>
        <p:txBody>
          <a:bodyPr anchor="ctr"/>
          <a:lstStyle>
            <a:defPPr>
              <a:defRPr lang="zh-CN"/>
            </a:defPPr>
            <a:lvl1pPr algn="ctr">
              <a:defRPr sz="4400" b="1">
                <a:effectLst>
                  <a:outerShdw blurRad="38100" dist="38100" dir="2700000" algn="tl">
                    <a:srgbClr val="C0C0C0"/>
                  </a:outerShdw>
                </a:effectLst>
                <a:latin typeface="Times New Roman" pitchFamily="18" charset="0"/>
                <a:ea typeface="黑体" pitchFamily="49" charset="-122"/>
                <a:cs typeface="Times New Roman" pitchFamily="18" charset="0"/>
              </a:defRPr>
            </a:lvl1pPr>
          </a:lstStyle>
          <a:p>
            <a:pPr defTabSz="685800">
              <a:defRPr/>
            </a:pPr>
            <a:endParaRPr lang="zh-CN" altLang="en-US" sz="2250" dirty="0">
              <a:solidFill>
                <a:srgbClr val="242DA2"/>
              </a:solidFill>
            </a:endParaRPr>
          </a:p>
        </p:txBody>
      </p:sp>
      <p:cxnSp>
        <p:nvCxnSpPr>
          <p:cNvPr id="7" name="连接符: 肘形 34"/>
          <p:cNvCxnSpPr>
            <a:cxnSpLocks/>
          </p:cNvCxnSpPr>
          <p:nvPr/>
        </p:nvCxnSpPr>
        <p:spPr>
          <a:xfrm>
            <a:off x="234315" y="62960"/>
            <a:ext cx="1620441" cy="432197"/>
          </a:xfrm>
          <a:prstGeom prst="bentConnector3">
            <a:avLst>
              <a:gd name="adj1" fmla="val 48"/>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cxnSp>
        <p:nvCxnSpPr>
          <p:cNvPr id="8" name="连接符: 肘形 37"/>
          <p:cNvCxnSpPr>
            <a:cxnSpLocks/>
          </p:cNvCxnSpPr>
          <p:nvPr/>
        </p:nvCxnSpPr>
        <p:spPr>
          <a:xfrm>
            <a:off x="172403" y="62960"/>
            <a:ext cx="1706166" cy="495300"/>
          </a:xfrm>
          <a:prstGeom prst="bentConnector3">
            <a:avLst>
              <a:gd name="adj1" fmla="val -486"/>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13074" y="137976"/>
            <a:ext cx="2685574" cy="577081"/>
          </a:xfrm>
          <a:prstGeom prst="rect">
            <a:avLst/>
          </a:prstGeom>
          <a:noFill/>
        </p:spPr>
        <p:txBody>
          <a:bodyPr wrap="square" rtlCol="0">
            <a:spAutoFit/>
          </a:bodyPr>
          <a:lstStyle/>
          <a:p>
            <a:pPr defTabSz="685800"/>
            <a:r>
              <a:rPr lang="zh-CN" altLang="en-US" b="1" dirty="0">
                <a:solidFill>
                  <a:srgbClr val="000000"/>
                </a:solidFill>
              </a:rPr>
              <a:t>解决问题</a:t>
            </a:r>
            <a:endParaRPr lang="en-US" altLang="zh-CN" b="1" dirty="0">
              <a:solidFill>
                <a:srgbClr val="000000"/>
              </a:solidFill>
            </a:endParaRPr>
          </a:p>
          <a:p>
            <a:pPr defTabSz="685800"/>
            <a:endParaRPr lang="zh-CN" altLang="en-US" sz="1350" b="1" dirty="0">
              <a:solidFill>
                <a:srgbClr val="000000"/>
              </a:solidFill>
            </a:endParaRPr>
          </a:p>
        </p:txBody>
      </p:sp>
      <p:sp>
        <p:nvSpPr>
          <p:cNvPr id="15" name="文本框 14"/>
          <p:cNvSpPr txBox="1"/>
          <p:nvPr/>
        </p:nvSpPr>
        <p:spPr>
          <a:xfrm>
            <a:off x="524386" y="1179687"/>
            <a:ext cx="8465689" cy="715581"/>
          </a:xfrm>
          <a:prstGeom prst="rect">
            <a:avLst/>
          </a:prstGeom>
          <a:noFill/>
        </p:spPr>
        <p:txBody>
          <a:bodyPr wrap="square" rtlCol="0">
            <a:spAutoFit/>
          </a:bodyPr>
          <a:lstStyle/>
          <a:p>
            <a:pPr marL="214313" indent="-214313" defTabSz="685800">
              <a:buClr>
                <a:srgbClr val="FF0000"/>
              </a:buClr>
              <a:buFont typeface="Wingdings" panose="05000000000000000000" pitchFamily="2" charset="2"/>
              <a:buChar char="u"/>
            </a:pPr>
            <a:r>
              <a:rPr lang="en-US" altLang="zh-CN" sz="1350" dirty="0">
                <a:solidFill>
                  <a:srgbClr val="000000"/>
                </a:solidFill>
              </a:rPr>
              <a:t>2.maxengine-lite</a:t>
            </a:r>
            <a:r>
              <a:rPr lang="zh-CN" altLang="en-US" sz="1350" dirty="0">
                <a:solidFill>
                  <a:srgbClr val="000000"/>
                </a:solidFill>
              </a:rPr>
              <a:t>补齐一些边界操作：</a:t>
            </a:r>
            <a:endParaRPr lang="en-US" altLang="zh-CN" sz="1350" dirty="0">
              <a:solidFill>
                <a:srgbClr val="000000"/>
              </a:solidFill>
            </a:endParaRPr>
          </a:p>
          <a:p>
            <a:pPr lvl="1" defTabSz="685800">
              <a:buClr>
                <a:srgbClr val="FF0000"/>
              </a:buClr>
            </a:pPr>
            <a:r>
              <a:rPr lang="en-US" altLang="zh-CN" sz="1350" dirty="0">
                <a:solidFill>
                  <a:srgbClr val="000000"/>
                </a:solidFill>
              </a:rPr>
              <a:t>(a)</a:t>
            </a:r>
            <a:r>
              <a:rPr lang="zh-CN" altLang="en-US" sz="1350" dirty="0">
                <a:solidFill>
                  <a:srgbClr val="000000"/>
                </a:solidFill>
              </a:rPr>
              <a:t>组件中矩阵乘原先为</a:t>
            </a:r>
            <a:r>
              <a:rPr lang="en-US" altLang="zh-CN" sz="1350" dirty="0">
                <a:solidFill>
                  <a:srgbClr val="000000"/>
                </a:solidFill>
              </a:rPr>
              <a:t>32-1</a:t>
            </a:r>
            <a:r>
              <a:rPr lang="zh-CN" altLang="en-US" sz="1350" dirty="0">
                <a:solidFill>
                  <a:srgbClr val="000000"/>
                </a:solidFill>
              </a:rPr>
              <a:t>结构，对于维度为</a:t>
            </a:r>
            <a:r>
              <a:rPr lang="en-US" altLang="zh-CN" sz="1350" dirty="0">
                <a:solidFill>
                  <a:srgbClr val="000000"/>
                </a:solidFill>
              </a:rPr>
              <a:t>118</a:t>
            </a:r>
            <a:r>
              <a:rPr lang="zh-CN" altLang="en-US" sz="1350" dirty="0">
                <a:solidFill>
                  <a:srgbClr val="000000"/>
                </a:solidFill>
              </a:rPr>
              <a:t>*</a:t>
            </a:r>
            <a:r>
              <a:rPr lang="en-US" altLang="zh-CN" sz="1350" dirty="0">
                <a:solidFill>
                  <a:srgbClr val="000000"/>
                </a:solidFill>
              </a:rPr>
              <a:t>128</a:t>
            </a:r>
            <a:r>
              <a:rPr lang="zh-CN" altLang="en-US" sz="1350" dirty="0">
                <a:solidFill>
                  <a:srgbClr val="000000"/>
                </a:solidFill>
              </a:rPr>
              <a:t>的矩阵，采用</a:t>
            </a:r>
            <a:r>
              <a:rPr lang="en-US" altLang="zh-CN" sz="1350" dirty="0">
                <a:solidFill>
                  <a:srgbClr val="000000"/>
                </a:solidFill>
              </a:rPr>
              <a:t>3</a:t>
            </a:r>
            <a:r>
              <a:rPr lang="zh-CN" altLang="en-US" sz="1350" dirty="0">
                <a:solidFill>
                  <a:srgbClr val="000000"/>
                </a:solidFill>
              </a:rPr>
              <a:t>次</a:t>
            </a:r>
            <a:r>
              <a:rPr lang="en-US" altLang="zh-CN" sz="1350" dirty="0">
                <a:solidFill>
                  <a:srgbClr val="000000"/>
                </a:solidFill>
              </a:rPr>
              <a:t>32</a:t>
            </a:r>
            <a:r>
              <a:rPr lang="zh-CN" altLang="en-US" sz="1350" dirty="0">
                <a:solidFill>
                  <a:srgbClr val="000000"/>
                </a:solidFill>
              </a:rPr>
              <a:t>*</a:t>
            </a:r>
            <a:r>
              <a:rPr lang="en-US" altLang="zh-CN" sz="1350" dirty="0">
                <a:solidFill>
                  <a:srgbClr val="000000"/>
                </a:solidFill>
              </a:rPr>
              <a:t>128+22</a:t>
            </a:r>
            <a:r>
              <a:rPr lang="zh-CN" altLang="en-US" sz="1350" dirty="0">
                <a:solidFill>
                  <a:srgbClr val="000000"/>
                </a:solidFill>
              </a:rPr>
              <a:t>次</a:t>
            </a:r>
            <a:r>
              <a:rPr lang="en-US" altLang="zh-CN" sz="1350" dirty="0">
                <a:solidFill>
                  <a:srgbClr val="000000"/>
                </a:solidFill>
              </a:rPr>
              <a:t>1</a:t>
            </a:r>
            <a:r>
              <a:rPr lang="zh-CN" altLang="en-US" sz="1350" dirty="0">
                <a:solidFill>
                  <a:srgbClr val="000000"/>
                </a:solidFill>
              </a:rPr>
              <a:t>*</a:t>
            </a:r>
            <a:r>
              <a:rPr lang="en-US" altLang="zh-CN" sz="1350" dirty="0">
                <a:solidFill>
                  <a:srgbClr val="000000"/>
                </a:solidFill>
              </a:rPr>
              <a:t>128</a:t>
            </a:r>
          </a:p>
          <a:p>
            <a:pPr lvl="1" defTabSz="685800">
              <a:buClr>
                <a:srgbClr val="FF0000"/>
              </a:buClr>
            </a:pPr>
            <a:r>
              <a:rPr lang="en-US" altLang="zh-CN" sz="1350" dirty="0">
                <a:solidFill>
                  <a:srgbClr val="000000"/>
                </a:solidFill>
              </a:rPr>
              <a:t>(b)</a:t>
            </a:r>
            <a:r>
              <a:rPr lang="zh-CN" altLang="en-US" sz="1350" dirty="0">
                <a:solidFill>
                  <a:srgbClr val="000000"/>
                </a:solidFill>
              </a:rPr>
              <a:t>补齐为</a:t>
            </a:r>
            <a:r>
              <a:rPr lang="en-US" altLang="zh-CN" sz="1350" dirty="0">
                <a:solidFill>
                  <a:srgbClr val="000000"/>
                </a:solidFill>
              </a:rPr>
              <a:t>32-16-8-1</a:t>
            </a:r>
            <a:r>
              <a:rPr lang="zh-CN" altLang="en-US" sz="1350" dirty="0">
                <a:solidFill>
                  <a:srgbClr val="000000"/>
                </a:solidFill>
              </a:rPr>
              <a:t>结构，对于维度为</a:t>
            </a:r>
            <a:r>
              <a:rPr lang="en-US" altLang="zh-CN" sz="1350" dirty="0">
                <a:solidFill>
                  <a:srgbClr val="000000"/>
                </a:solidFill>
              </a:rPr>
              <a:t>118</a:t>
            </a:r>
            <a:r>
              <a:rPr lang="zh-CN" altLang="en-US" sz="1350" dirty="0">
                <a:solidFill>
                  <a:srgbClr val="000000"/>
                </a:solidFill>
              </a:rPr>
              <a:t>*</a:t>
            </a:r>
            <a:r>
              <a:rPr lang="en-US" altLang="zh-CN" sz="1350" dirty="0">
                <a:solidFill>
                  <a:srgbClr val="000000"/>
                </a:solidFill>
              </a:rPr>
              <a:t>128</a:t>
            </a:r>
            <a:r>
              <a:rPr lang="zh-CN" altLang="en-US" sz="1350" dirty="0">
                <a:solidFill>
                  <a:srgbClr val="000000"/>
                </a:solidFill>
              </a:rPr>
              <a:t>的矩阵，采用</a:t>
            </a:r>
            <a:r>
              <a:rPr lang="en-US" altLang="zh-CN" sz="1350" dirty="0">
                <a:solidFill>
                  <a:srgbClr val="000000"/>
                </a:solidFill>
              </a:rPr>
              <a:t>3</a:t>
            </a:r>
            <a:r>
              <a:rPr lang="zh-CN" altLang="en-US" sz="1350" dirty="0">
                <a:solidFill>
                  <a:srgbClr val="000000"/>
                </a:solidFill>
              </a:rPr>
              <a:t>次</a:t>
            </a:r>
            <a:r>
              <a:rPr lang="en-US" altLang="zh-CN" sz="1350" dirty="0">
                <a:solidFill>
                  <a:srgbClr val="000000"/>
                </a:solidFill>
              </a:rPr>
              <a:t>32</a:t>
            </a:r>
            <a:r>
              <a:rPr lang="zh-CN" altLang="en-US" sz="1350" dirty="0">
                <a:solidFill>
                  <a:srgbClr val="000000"/>
                </a:solidFill>
              </a:rPr>
              <a:t>*</a:t>
            </a:r>
            <a:r>
              <a:rPr lang="en-US" altLang="zh-CN" sz="1350" dirty="0">
                <a:solidFill>
                  <a:srgbClr val="000000"/>
                </a:solidFill>
              </a:rPr>
              <a:t>128+1</a:t>
            </a:r>
            <a:r>
              <a:rPr lang="zh-CN" altLang="en-US" sz="1350" dirty="0">
                <a:solidFill>
                  <a:srgbClr val="000000"/>
                </a:solidFill>
              </a:rPr>
              <a:t>次</a:t>
            </a:r>
            <a:r>
              <a:rPr lang="en-US" altLang="zh-CN" sz="1350" dirty="0">
                <a:solidFill>
                  <a:srgbClr val="000000"/>
                </a:solidFill>
              </a:rPr>
              <a:t>16</a:t>
            </a:r>
            <a:r>
              <a:rPr lang="zh-CN" altLang="en-US" sz="1350" dirty="0">
                <a:solidFill>
                  <a:srgbClr val="000000"/>
                </a:solidFill>
              </a:rPr>
              <a:t>*</a:t>
            </a:r>
            <a:r>
              <a:rPr lang="en-US" altLang="zh-CN" sz="1350" dirty="0">
                <a:solidFill>
                  <a:srgbClr val="000000"/>
                </a:solidFill>
              </a:rPr>
              <a:t>128+6</a:t>
            </a:r>
            <a:r>
              <a:rPr lang="zh-CN" altLang="en-US" sz="1350" dirty="0">
                <a:solidFill>
                  <a:srgbClr val="000000"/>
                </a:solidFill>
              </a:rPr>
              <a:t>次</a:t>
            </a:r>
            <a:r>
              <a:rPr lang="en-US" altLang="zh-CN" sz="1350" dirty="0">
                <a:solidFill>
                  <a:srgbClr val="000000"/>
                </a:solidFill>
              </a:rPr>
              <a:t>1</a:t>
            </a:r>
            <a:r>
              <a:rPr lang="zh-CN" altLang="en-US" sz="1350" dirty="0">
                <a:solidFill>
                  <a:srgbClr val="000000"/>
                </a:solidFill>
              </a:rPr>
              <a:t>*</a:t>
            </a:r>
            <a:r>
              <a:rPr lang="en-US" altLang="zh-CN" sz="1350" dirty="0">
                <a:solidFill>
                  <a:srgbClr val="000000"/>
                </a:solidFill>
              </a:rPr>
              <a:t>128</a:t>
            </a:r>
          </a:p>
        </p:txBody>
      </p:sp>
      <p:sp>
        <p:nvSpPr>
          <p:cNvPr id="9" name="文本框 8"/>
          <p:cNvSpPr txBox="1"/>
          <p:nvPr/>
        </p:nvSpPr>
        <p:spPr>
          <a:xfrm>
            <a:off x="524386" y="2491851"/>
            <a:ext cx="8465689" cy="923330"/>
          </a:xfrm>
          <a:prstGeom prst="rect">
            <a:avLst/>
          </a:prstGeom>
          <a:noFill/>
        </p:spPr>
        <p:txBody>
          <a:bodyPr wrap="square" rtlCol="0">
            <a:spAutoFit/>
          </a:bodyPr>
          <a:lstStyle/>
          <a:p>
            <a:pPr marL="214313" indent="-214313" defTabSz="685800">
              <a:buClr>
                <a:srgbClr val="FF0000"/>
              </a:buClr>
              <a:buFont typeface="Wingdings" panose="05000000000000000000" pitchFamily="2" charset="2"/>
              <a:buChar char="u"/>
            </a:pPr>
            <a:r>
              <a:rPr lang="en-US" altLang="zh-CN" sz="1350" dirty="0">
                <a:solidFill>
                  <a:srgbClr val="000000"/>
                </a:solidFill>
              </a:rPr>
              <a:t>3.CTC</a:t>
            </a:r>
            <a:r>
              <a:rPr lang="zh-CN" altLang="en-US" sz="1350" dirty="0">
                <a:solidFill>
                  <a:srgbClr val="000000"/>
                </a:solidFill>
              </a:rPr>
              <a:t>端一遍</a:t>
            </a:r>
            <a:r>
              <a:rPr lang="en-US" altLang="zh-CN" sz="1350" dirty="0">
                <a:solidFill>
                  <a:srgbClr val="000000"/>
                </a:solidFill>
              </a:rPr>
              <a:t>lattice</a:t>
            </a:r>
            <a:r>
              <a:rPr lang="zh-CN" altLang="en-US" sz="1350" dirty="0">
                <a:solidFill>
                  <a:srgbClr val="000000"/>
                </a:solidFill>
              </a:rPr>
              <a:t>压缩：</a:t>
            </a:r>
            <a:endParaRPr lang="en-US" altLang="zh-CN" sz="1350" dirty="0">
              <a:solidFill>
                <a:srgbClr val="000000"/>
              </a:solidFill>
            </a:endParaRPr>
          </a:p>
          <a:p>
            <a:pPr lvl="1" defTabSz="685800">
              <a:buClr>
                <a:srgbClr val="FF0000"/>
              </a:buClr>
            </a:pPr>
            <a:r>
              <a:rPr lang="en-US" altLang="zh-CN" sz="1350" dirty="0">
                <a:solidFill>
                  <a:srgbClr val="000000"/>
                </a:solidFill>
              </a:rPr>
              <a:t>(a)</a:t>
            </a:r>
            <a:r>
              <a:rPr lang="zh-CN" altLang="en-US" sz="1350" dirty="0">
                <a:solidFill>
                  <a:srgbClr val="000000"/>
                </a:solidFill>
              </a:rPr>
              <a:t>为在解码后生成一遍</a:t>
            </a:r>
            <a:r>
              <a:rPr lang="en-US" altLang="zh-CN" sz="1350" dirty="0">
                <a:solidFill>
                  <a:srgbClr val="000000"/>
                </a:solidFill>
              </a:rPr>
              <a:t>lattice</a:t>
            </a:r>
            <a:r>
              <a:rPr lang="zh-CN" altLang="en-US" sz="1350" dirty="0">
                <a:solidFill>
                  <a:srgbClr val="000000"/>
                </a:solidFill>
              </a:rPr>
              <a:t>，会在解码路径上会缓存</a:t>
            </a:r>
            <a:r>
              <a:rPr lang="en-US" altLang="zh-CN" sz="1350" dirty="0">
                <a:solidFill>
                  <a:srgbClr val="000000"/>
                </a:solidFill>
              </a:rPr>
              <a:t>8</a:t>
            </a:r>
            <a:r>
              <a:rPr lang="zh-CN" altLang="en-US" sz="1350" dirty="0">
                <a:solidFill>
                  <a:srgbClr val="000000"/>
                </a:solidFill>
              </a:rPr>
              <a:t>个节点信息</a:t>
            </a:r>
            <a:endParaRPr lang="en-US" altLang="zh-CN" sz="1350" dirty="0">
              <a:solidFill>
                <a:srgbClr val="000000"/>
              </a:solidFill>
            </a:endParaRPr>
          </a:p>
          <a:p>
            <a:pPr lvl="1" defTabSz="685800">
              <a:buClr>
                <a:srgbClr val="FF0000"/>
              </a:buClr>
            </a:pPr>
            <a:r>
              <a:rPr lang="en-US" altLang="zh-CN" sz="1350" dirty="0">
                <a:solidFill>
                  <a:srgbClr val="000000"/>
                </a:solidFill>
              </a:rPr>
              <a:t>(b)</a:t>
            </a:r>
            <a:r>
              <a:rPr lang="zh-CN" altLang="en-US" sz="1350" dirty="0">
                <a:solidFill>
                  <a:srgbClr val="000000"/>
                </a:solidFill>
              </a:rPr>
              <a:t>对于长度为</a:t>
            </a:r>
            <a:r>
              <a:rPr lang="en-US" altLang="zh-CN" sz="1350" dirty="0">
                <a:solidFill>
                  <a:srgbClr val="000000"/>
                </a:solidFill>
              </a:rPr>
              <a:t>10</a:t>
            </a:r>
            <a:r>
              <a:rPr lang="zh-CN" altLang="en-US" sz="1350" dirty="0">
                <a:solidFill>
                  <a:srgbClr val="000000"/>
                </a:solidFill>
              </a:rPr>
              <a:t>的解码路径，生成的一遍</a:t>
            </a:r>
            <a:r>
              <a:rPr lang="en-US" altLang="zh-CN" sz="1350" dirty="0">
                <a:solidFill>
                  <a:srgbClr val="000000"/>
                </a:solidFill>
              </a:rPr>
              <a:t>lattice</a:t>
            </a:r>
            <a:r>
              <a:rPr lang="zh-CN" altLang="en-US" sz="1350" dirty="0">
                <a:solidFill>
                  <a:srgbClr val="000000"/>
                </a:solidFill>
              </a:rPr>
              <a:t>最多可能达到</a:t>
            </a:r>
            <a:r>
              <a:rPr lang="en-US" altLang="zh-CN" sz="1350" dirty="0">
                <a:solidFill>
                  <a:srgbClr val="000000"/>
                </a:solidFill>
              </a:rPr>
              <a:t>8</a:t>
            </a:r>
            <a:r>
              <a:rPr lang="zh-CN" altLang="en-US" sz="1350" dirty="0">
                <a:solidFill>
                  <a:srgbClr val="000000"/>
                </a:solidFill>
              </a:rPr>
              <a:t>的</a:t>
            </a:r>
            <a:r>
              <a:rPr lang="en-US" altLang="zh-CN" sz="1350" dirty="0">
                <a:solidFill>
                  <a:srgbClr val="000000"/>
                </a:solidFill>
              </a:rPr>
              <a:t>10</a:t>
            </a:r>
            <a:r>
              <a:rPr lang="zh-CN" altLang="en-US" sz="1350" dirty="0">
                <a:solidFill>
                  <a:srgbClr val="000000"/>
                </a:solidFill>
              </a:rPr>
              <a:t>次方条</a:t>
            </a:r>
            <a:r>
              <a:rPr lang="en-US" altLang="zh-CN" sz="1350" dirty="0">
                <a:solidFill>
                  <a:srgbClr val="000000"/>
                </a:solidFill>
              </a:rPr>
              <a:t>lattice</a:t>
            </a:r>
            <a:r>
              <a:rPr lang="zh-CN" altLang="en-US" sz="1350" dirty="0">
                <a:solidFill>
                  <a:srgbClr val="000000"/>
                </a:solidFill>
              </a:rPr>
              <a:t>路径</a:t>
            </a:r>
            <a:endParaRPr lang="en-US" altLang="zh-CN" sz="1350" dirty="0">
              <a:solidFill>
                <a:srgbClr val="000000"/>
              </a:solidFill>
            </a:endParaRPr>
          </a:p>
          <a:p>
            <a:pPr lvl="1" defTabSz="685800">
              <a:buClr>
                <a:srgbClr val="FF0000"/>
              </a:buClr>
            </a:pPr>
            <a:r>
              <a:rPr lang="en-US" altLang="zh-CN" sz="1350" dirty="0">
                <a:solidFill>
                  <a:srgbClr val="000000"/>
                </a:solidFill>
              </a:rPr>
              <a:t>(c)</a:t>
            </a:r>
            <a:r>
              <a:rPr lang="zh-CN" altLang="en-US" sz="1350" dirty="0">
                <a:solidFill>
                  <a:srgbClr val="000000"/>
                </a:solidFill>
              </a:rPr>
              <a:t>将缓存节点数由</a:t>
            </a:r>
            <a:r>
              <a:rPr lang="en-US" altLang="zh-CN" sz="1350" dirty="0">
                <a:solidFill>
                  <a:srgbClr val="000000"/>
                </a:solidFill>
              </a:rPr>
              <a:t>8</a:t>
            </a:r>
            <a:r>
              <a:rPr lang="zh-CN" altLang="en-US" sz="1350" dirty="0">
                <a:solidFill>
                  <a:srgbClr val="000000"/>
                </a:solidFill>
              </a:rPr>
              <a:t>改为</a:t>
            </a:r>
            <a:r>
              <a:rPr lang="en-US" altLang="zh-CN" sz="1350" dirty="0">
                <a:solidFill>
                  <a:srgbClr val="000000"/>
                </a:solidFill>
              </a:rPr>
              <a:t>2</a:t>
            </a:r>
            <a:r>
              <a:rPr lang="zh-CN" altLang="en-US" sz="1350" dirty="0">
                <a:solidFill>
                  <a:srgbClr val="000000"/>
                </a:solidFill>
              </a:rPr>
              <a:t>，最多可能达到的</a:t>
            </a:r>
            <a:r>
              <a:rPr lang="en-US" altLang="zh-CN" sz="1350" dirty="0">
                <a:solidFill>
                  <a:srgbClr val="000000"/>
                </a:solidFill>
              </a:rPr>
              <a:t>lattice</a:t>
            </a:r>
            <a:r>
              <a:rPr lang="zh-CN" altLang="en-US" sz="1350" dirty="0">
                <a:solidFill>
                  <a:srgbClr val="000000"/>
                </a:solidFill>
              </a:rPr>
              <a:t>路径数仅为</a:t>
            </a:r>
            <a:r>
              <a:rPr lang="en-US" altLang="zh-CN" sz="1350" dirty="0">
                <a:solidFill>
                  <a:srgbClr val="000000"/>
                </a:solidFill>
              </a:rPr>
              <a:t>2</a:t>
            </a:r>
            <a:r>
              <a:rPr lang="zh-CN" altLang="en-US" sz="1350" dirty="0">
                <a:solidFill>
                  <a:srgbClr val="000000"/>
                </a:solidFill>
              </a:rPr>
              <a:t>的</a:t>
            </a:r>
            <a:r>
              <a:rPr lang="en-US" altLang="zh-CN" sz="1350" dirty="0">
                <a:solidFill>
                  <a:srgbClr val="000000"/>
                </a:solidFill>
              </a:rPr>
              <a:t>10</a:t>
            </a:r>
            <a:r>
              <a:rPr lang="zh-CN" altLang="en-US" sz="1350" dirty="0">
                <a:solidFill>
                  <a:srgbClr val="000000"/>
                </a:solidFill>
              </a:rPr>
              <a:t>次方</a:t>
            </a:r>
            <a:endParaRPr lang="en-US" altLang="zh-CN" sz="1350" dirty="0">
              <a:solidFill>
                <a:srgbClr val="000000"/>
              </a:solidFill>
            </a:endParaRPr>
          </a:p>
        </p:txBody>
      </p:sp>
      <p:grpSp>
        <p:nvGrpSpPr>
          <p:cNvPr id="25" name="组合 24"/>
          <p:cNvGrpSpPr/>
          <p:nvPr/>
        </p:nvGrpSpPr>
        <p:grpSpPr>
          <a:xfrm>
            <a:off x="1642255" y="3734769"/>
            <a:ext cx="4016735" cy="300082"/>
            <a:chOff x="2128712" y="5103393"/>
            <a:chExt cx="5355647" cy="400108"/>
          </a:xfrm>
        </p:grpSpPr>
        <p:sp>
          <p:nvSpPr>
            <p:cNvPr id="2" name="流程图: 联系 1"/>
            <p:cNvSpPr/>
            <p:nvPr/>
          </p:nvSpPr>
          <p:spPr bwMode="auto">
            <a:xfrm>
              <a:off x="3344038" y="5227099"/>
              <a:ext cx="177482" cy="121920"/>
            </a:xfrm>
            <a:prstGeom prst="flowChartConnector">
              <a:avLst/>
            </a:prstGeom>
            <a:solidFill>
              <a:schemeClr val="tx1"/>
            </a:solidFill>
            <a:ln w="12700" cap="flat" cmpd="sng" algn="ctr">
              <a:solidFill>
                <a:schemeClr val="tx1"/>
              </a:solidFill>
              <a:prstDash val="solid"/>
              <a:round/>
              <a:headEnd type="none" w="med" len="med"/>
              <a:tailEnd type="triangle"/>
            </a:ln>
          </p:spPr>
          <p:txBody>
            <a:bodyPr rtlCol="0" anchor="ctr"/>
            <a:lstStyle/>
            <a:p>
              <a:pPr algn="ctr" defTabSz="685800"/>
              <a:endParaRPr lang="zh-CN" altLang="en-US" sz="1350">
                <a:solidFill>
                  <a:srgbClr val="000000"/>
                </a:solidFill>
              </a:endParaRPr>
            </a:p>
          </p:txBody>
        </p:sp>
        <p:sp>
          <p:nvSpPr>
            <p:cNvPr id="11" name="流程图: 联系 10"/>
            <p:cNvSpPr/>
            <p:nvPr/>
          </p:nvSpPr>
          <p:spPr bwMode="auto">
            <a:xfrm>
              <a:off x="4089210" y="5227099"/>
              <a:ext cx="177482" cy="121920"/>
            </a:xfrm>
            <a:prstGeom prst="flowChartConnector">
              <a:avLst/>
            </a:prstGeom>
            <a:solidFill>
              <a:schemeClr val="tx1"/>
            </a:solidFill>
            <a:ln w="12700" cap="flat" cmpd="sng" algn="ctr">
              <a:solidFill>
                <a:schemeClr val="tx1"/>
              </a:solidFill>
              <a:prstDash val="solid"/>
              <a:round/>
              <a:headEnd type="none" w="med" len="med"/>
              <a:tailEnd type="triangle"/>
            </a:ln>
          </p:spPr>
          <p:txBody>
            <a:bodyPr rtlCol="0" anchor="ctr"/>
            <a:lstStyle/>
            <a:p>
              <a:pPr algn="ctr" defTabSz="685800"/>
              <a:endParaRPr lang="zh-CN" altLang="en-US" sz="1350">
                <a:solidFill>
                  <a:srgbClr val="000000"/>
                </a:solidFill>
              </a:endParaRPr>
            </a:p>
          </p:txBody>
        </p:sp>
        <p:sp>
          <p:nvSpPr>
            <p:cNvPr id="13" name="流程图: 联系 12"/>
            <p:cNvSpPr/>
            <p:nvPr/>
          </p:nvSpPr>
          <p:spPr bwMode="auto">
            <a:xfrm>
              <a:off x="4913375" y="5227099"/>
              <a:ext cx="177482" cy="121920"/>
            </a:xfrm>
            <a:prstGeom prst="flowChartConnector">
              <a:avLst/>
            </a:prstGeom>
            <a:solidFill>
              <a:schemeClr val="tx1"/>
            </a:solidFill>
            <a:ln w="12700" cap="flat" cmpd="sng" algn="ctr">
              <a:solidFill>
                <a:schemeClr val="tx1"/>
              </a:solidFill>
              <a:prstDash val="solid"/>
              <a:round/>
              <a:headEnd type="none" w="med" len="med"/>
              <a:tailEnd type="triangle"/>
            </a:ln>
          </p:spPr>
          <p:txBody>
            <a:bodyPr rtlCol="0" anchor="ctr"/>
            <a:lstStyle/>
            <a:p>
              <a:pPr algn="ctr" defTabSz="685800"/>
              <a:endParaRPr lang="zh-CN" altLang="en-US" sz="1350">
                <a:solidFill>
                  <a:srgbClr val="000000"/>
                </a:solidFill>
              </a:endParaRPr>
            </a:p>
          </p:txBody>
        </p:sp>
        <p:cxnSp>
          <p:nvCxnSpPr>
            <p:cNvPr id="5" name="直接箭头连接符 4"/>
            <p:cNvCxnSpPr>
              <a:stCxn id="2" idx="6"/>
              <a:endCxn id="11" idx="2"/>
            </p:cNvCxnSpPr>
            <p:nvPr/>
          </p:nvCxnSpPr>
          <p:spPr bwMode="auto">
            <a:xfrm>
              <a:off x="3521520" y="5288059"/>
              <a:ext cx="567690" cy="0"/>
            </a:xfrm>
            <a:prstGeom prst="straightConnector1">
              <a:avLst/>
            </a:prstGeom>
            <a:solidFill>
              <a:srgbClr val="FF0000"/>
            </a:solidFill>
            <a:ln w="38100" cap="flat" cmpd="sng" algn="ctr">
              <a:solidFill>
                <a:srgbClr val="FF0000"/>
              </a:solidFill>
              <a:prstDash val="solid"/>
              <a:round/>
              <a:headEnd type="none" w="med" len="med"/>
              <a:tailEnd type="triangle"/>
            </a:ln>
          </p:spPr>
        </p:cxnSp>
        <p:cxnSp>
          <p:nvCxnSpPr>
            <p:cNvPr id="16" name="直接箭头连接符 15"/>
            <p:cNvCxnSpPr>
              <a:stCxn id="11" idx="6"/>
              <a:endCxn id="13" idx="2"/>
            </p:cNvCxnSpPr>
            <p:nvPr/>
          </p:nvCxnSpPr>
          <p:spPr bwMode="auto">
            <a:xfrm>
              <a:off x="4266692" y="5288059"/>
              <a:ext cx="646683" cy="0"/>
            </a:xfrm>
            <a:prstGeom prst="straightConnector1">
              <a:avLst/>
            </a:prstGeom>
            <a:solidFill>
              <a:srgbClr val="FF0000"/>
            </a:solidFill>
            <a:ln w="38100" cap="flat" cmpd="sng" algn="ctr">
              <a:solidFill>
                <a:srgbClr val="FF0000"/>
              </a:solidFill>
              <a:prstDash val="solid"/>
              <a:round/>
              <a:headEnd type="none" w="med" len="med"/>
              <a:tailEnd type="triangle"/>
            </a:ln>
          </p:spPr>
        </p:cxnSp>
        <p:sp>
          <p:nvSpPr>
            <p:cNvPr id="17" name="流程图: 联系 16"/>
            <p:cNvSpPr/>
            <p:nvPr/>
          </p:nvSpPr>
          <p:spPr bwMode="auto">
            <a:xfrm>
              <a:off x="5737540" y="5227099"/>
              <a:ext cx="177482" cy="121920"/>
            </a:xfrm>
            <a:prstGeom prst="flowChartConnector">
              <a:avLst/>
            </a:prstGeom>
            <a:solidFill>
              <a:schemeClr val="tx1"/>
            </a:solidFill>
            <a:ln w="12700" cap="flat" cmpd="sng" algn="ctr">
              <a:solidFill>
                <a:schemeClr val="tx1"/>
              </a:solidFill>
              <a:prstDash val="solid"/>
              <a:round/>
              <a:headEnd type="none" w="med" len="med"/>
              <a:tailEnd type="triangle"/>
            </a:ln>
          </p:spPr>
          <p:txBody>
            <a:bodyPr rtlCol="0" anchor="ctr"/>
            <a:lstStyle/>
            <a:p>
              <a:pPr algn="ctr" defTabSz="685800"/>
              <a:endParaRPr lang="zh-CN" altLang="en-US" sz="1350">
                <a:solidFill>
                  <a:srgbClr val="000000"/>
                </a:solidFill>
              </a:endParaRPr>
            </a:p>
          </p:txBody>
        </p:sp>
        <p:sp>
          <p:nvSpPr>
            <p:cNvPr id="18" name="流程图: 联系 17"/>
            <p:cNvSpPr/>
            <p:nvPr/>
          </p:nvSpPr>
          <p:spPr bwMode="auto">
            <a:xfrm>
              <a:off x="6482712" y="5227099"/>
              <a:ext cx="177482" cy="121920"/>
            </a:xfrm>
            <a:prstGeom prst="flowChartConnector">
              <a:avLst/>
            </a:prstGeom>
            <a:solidFill>
              <a:schemeClr val="tx1"/>
            </a:solidFill>
            <a:ln w="12700" cap="flat" cmpd="sng" algn="ctr">
              <a:solidFill>
                <a:schemeClr val="tx1"/>
              </a:solidFill>
              <a:prstDash val="solid"/>
              <a:round/>
              <a:headEnd type="none" w="med" len="med"/>
              <a:tailEnd type="triangle"/>
            </a:ln>
          </p:spPr>
          <p:txBody>
            <a:bodyPr rtlCol="0" anchor="ctr"/>
            <a:lstStyle/>
            <a:p>
              <a:pPr algn="ctr" defTabSz="685800"/>
              <a:endParaRPr lang="zh-CN" altLang="en-US" sz="1350">
                <a:solidFill>
                  <a:srgbClr val="000000"/>
                </a:solidFill>
              </a:endParaRPr>
            </a:p>
          </p:txBody>
        </p:sp>
        <p:sp>
          <p:nvSpPr>
            <p:cNvPr id="19" name="流程图: 联系 18"/>
            <p:cNvSpPr/>
            <p:nvPr/>
          </p:nvSpPr>
          <p:spPr bwMode="auto">
            <a:xfrm>
              <a:off x="7306877" y="5227099"/>
              <a:ext cx="177482" cy="121920"/>
            </a:xfrm>
            <a:prstGeom prst="flowChartConnector">
              <a:avLst/>
            </a:prstGeom>
            <a:solidFill>
              <a:schemeClr val="tx1"/>
            </a:solidFill>
            <a:ln w="12700" cap="flat" cmpd="sng" algn="ctr">
              <a:solidFill>
                <a:schemeClr val="tx1"/>
              </a:solidFill>
              <a:prstDash val="solid"/>
              <a:round/>
              <a:headEnd type="none" w="med" len="med"/>
              <a:tailEnd type="triangle"/>
            </a:ln>
          </p:spPr>
          <p:txBody>
            <a:bodyPr rtlCol="0" anchor="ctr"/>
            <a:lstStyle/>
            <a:p>
              <a:pPr algn="ctr" defTabSz="685800"/>
              <a:endParaRPr lang="zh-CN" altLang="en-US" sz="1350">
                <a:solidFill>
                  <a:srgbClr val="000000"/>
                </a:solidFill>
              </a:endParaRPr>
            </a:p>
          </p:txBody>
        </p:sp>
        <p:cxnSp>
          <p:nvCxnSpPr>
            <p:cNvPr id="20" name="直接箭头连接符 19"/>
            <p:cNvCxnSpPr>
              <a:stCxn id="17" idx="6"/>
              <a:endCxn id="18" idx="2"/>
            </p:cNvCxnSpPr>
            <p:nvPr/>
          </p:nvCxnSpPr>
          <p:spPr bwMode="auto">
            <a:xfrm>
              <a:off x="5915022" y="5288059"/>
              <a:ext cx="567690" cy="0"/>
            </a:xfrm>
            <a:prstGeom prst="straightConnector1">
              <a:avLst/>
            </a:prstGeom>
            <a:solidFill>
              <a:srgbClr val="FF0000"/>
            </a:solidFill>
            <a:ln w="38100" cap="flat" cmpd="sng" algn="ctr">
              <a:solidFill>
                <a:srgbClr val="FF0000"/>
              </a:solidFill>
              <a:prstDash val="solid"/>
              <a:round/>
              <a:headEnd type="none" w="med" len="med"/>
              <a:tailEnd type="triangle"/>
            </a:ln>
          </p:spPr>
        </p:cxnSp>
        <p:cxnSp>
          <p:nvCxnSpPr>
            <p:cNvPr id="21" name="直接箭头连接符 20"/>
            <p:cNvCxnSpPr>
              <a:stCxn id="18" idx="6"/>
              <a:endCxn id="19" idx="2"/>
            </p:cNvCxnSpPr>
            <p:nvPr/>
          </p:nvCxnSpPr>
          <p:spPr bwMode="auto">
            <a:xfrm>
              <a:off x="6660194" y="5288059"/>
              <a:ext cx="646683" cy="0"/>
            </a:xfrm>
            <a:prstGeom prst="straightConnector1">
              <a:avLst/>
            </a:prstGeom>
            <a:solidFill>
              <a:srgbClr val="FF0000"/>
            </a:solidFill>
            <a:ln w="38100" cap="flat" cmpd="sng" algn="ctr">
              <a:solidFill>
                <a:srgbClr val="FF0000"/>
              </a:solidFill>
              <a:prstDash val="solid"/>
              <a:round/>
              <a:headEnd type="none" w="med" len="med"/>
              <a:tailEnd type="triangle"/>
            </a:ln>
          </p:spPr>
        </p:cxnSp>
        <p:cxnSp>
          <p:nvCxnSpPr>
            <p:cNvPr id="22" name="直接箭头连接符 21"/>
            <p:cNvCxnSpPr/>
            <p:nvPr/>
          </p:nvCxnSpPr>
          <p:spPr bwMode="auto">
            <a:xfrm>
              <a:off x="5090857" y="5288059"/>
              <a:ext cx="646683" cy="0"/>
            </a:xfrm>
            <a:prstGeom prst="straightConnector1">
              <a:avLst/>
            </a:prstGeom>
            <a:solidFill>
              <a:srgbClr val="FF0000"/>
            </a:solidFill>
            <a:ln w="38100" cap="flat" cmpd="sng" algn="ctr">
              <a:solidFill>
                <a:srgbClr val="FF0000"/>
              </a:solidFill>
              <a:prstDash val="solid"/>
              <a:round/>
              <a:headEnd type="none" w="med" len="med"/>
              <a:tailEnd type="triangle"/>
            </a:ln>
          </p:spPr>
        </p:cxnSp>
        <p:sp>
          <p:nvSpPr>
            <p:cNvPr id="23" name="文本框 22"/>
            <p:cNvSpPr txBox="1"/>
            <p:nvPr/>
          </p:nvSpPr>
          <p:spPr>
            <a:xfrm>
              <a:off x="2128712" y="5103393"/>
              <a:ext cx="1137285" cy="400108"/>
            </a:xfrm>
            <a:prstGeom prst="rect">
              <a:avLst/>
            </a:prstGeom>
            <a:noFill/>
          </p:spPr>
          <p:txBody>
            <a:bodyPr wrap="square" rtlCol="0">
              <a:spAutoFit/>
            </a:bodyPr>
            <a:lstStyle/>
            <a:p>
              <a:pPr defTabSz="685800"/>
              <a:r>
                <a:rPr lang="en-US" altLang="zh-CN" sz="1350" b="1" dirty="0" err="1">
                  <a:solidFill>
                    <a:srgbClr val="000000"/>
                  </a:solidFill>
                </a:rPr>
                <a:t>maxpath</a:t>
              </a:r>
              <a:endParaRPr lang="zh-CN" altLang="en-US" sz="1350" b="1" dirty="0">
                <a:solidFill>
                  <a:srgbClr val="000000"/>
                </a:solidFill>
              </a:endParaRPr>
            </a:p>
          </p:txBody>
        </p:sp>
      </p:grpSp>
    </p:spTree>
    <p:extLst>
      <p:ext uri="{BB962C8B-B14F-4D97-AF65-F5344CB8AC3E}">
        <p14:creationId xmlns:p14="http://schemas.microsoft.com/office/powerpoint/2010/main" val="120192677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6918" y="81248"/>
            <a:ext cx="2183606" cy="577454"/>
          </a:xfrm>
          <a:prstGeom prst="rect">
            <a:avLst/>
          </a:prstGeom>
          <a:noFill/>
          <a:ln w="9525">
            <a:noFill/>
            <a:miter lim="800000"/>
            <a:headEnd/>
            <a:tailEnd/>
          </a:ln>
        </p:spPr>
        <p:txBody>
          <a:bodyPr anchor="ctr"/>
          <a:lstStyle>
            <a:defPPr>
              <a:defRPr lang="zh-CN"/>
            </a:defPPr>
            <a:lvl1pPr algn="ctr">
              <a:defRPr sz="4400" b="1">
                <a:effectLst>
                  <a:outerShdw blurRad="38100" dist="38100" dir="2700000" algn="tl">
                    <a:srgbClr val="C0C0C0"/>
                  </a:outerShdw>
                </a:effectLst>
                <a:latin typeface="Times New Roman" pitchFamily="18" charset="0"/>
                <a:ea typeface="黑体" pitchFamily="49" charset="-122"/>
                <a:cs typeface="Times New Roman" pitchFamily="18" charset="0"/>
              </a:defRPr>
            </a:lvl1pPr>
          </a:lstStyle>
          <a:p>
            <a:pPr defTabSz="685800">
              <a:defRPr/>
            </a:pPr>
            <a:endParaRPr lang="zh-CN" altLang="en-US" sz="2250" dirty="0">
              <a:solidFill>
                <a:srgbClr val="242DA2"/>
              </a:solidFill>
            </a:endParaRPr>
          </a:p>
        </p:txBody>
      </p:sp>
      <p:cxnSp>
        <p:nvCxnSpPr>
          <p:cNvPr id="7" name="连接符: 肘形 34"/>
          <p:cNvCxnSpPr>
            <a:cxnSpLocks/>
          </p:cNvCxnSpPr>
          <p:nvPr/>
        </p:nvCxnSpPr>
        <p:spPr>
          <a:xfrm>
            <a:off x="234315" y="62960"/>
            <a:ext cx="1620441" cy="432197"/>
          </a:xfrm>
          <a:prstGeom prst="bentConnector3">
            <a:avLst>
              <a:gd name="adj1" fmla="val 48"/>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cxnSp>
        <p:nvCxnSpPr>
          <p:cNvPr id="8" name="连接符: 肘形 37"/>
          <p:cNvCxnSpPr>
            <a:cxnSpLocks/>
          </p:cNvCxnSpPr>
          <p:nvPr/>
        </p:nvCxnSpPr>
        <p:spPr>
          <a:xfrm>
            <a:off x="172403" y="62960"/>
            <a:ext cx="1706166" cy="495300"/>
          </a:xfrm>
          <a:prstGeom prst="bentConnector3">
            <a:avLst>
              <a:gd name="adj1" fmla="val -486"/>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13074" y="137976"/>
            <a:ext cx="2685574" cy="577081"/>
          </a:xfrm>
          <a:prstGeom prst="rect">
            <a:avLst/>
          </a:prstGeom>
          <a:noFill/>
        </p:spPr>
        <p:txBody>
          <a:bodyPr wrap="square" rtlCol="0">
            <a:spAutoFit/>
          </a:bodyPr>
          <a:lstStyle/>
          <a:p>
            <a:pPr defTabSz="685800"/>
            <a:r>
              <a:rPr lang="zh-CN" altLang="en-US" b="1" dirty="0">
                <a:solidFill>
                  <a:srgbClr val="000000"/>
                </a:solidFill>
              </a:rPr>
              <a:t>解决问题</a:t>
            </a:r>
            <a:endParaRPr lang="en-US" altLang="zh-CN" b="1" dirty="0">
              <a:solidFill>
                <a:srgbClr val="000000"/>
              </a:solidFill>
            </a:endParaRPr>
          </a:p>
          <a:p>
            <a:pPr defTabSz="685800"/>
            <a:endParaRPr lang="zh-CN" altLang="en-US" sz="1350" b="1" dirty="0">
              <a:solidFill>
                <a:srgbClr val="000000"/>
              </a:solidFill>
            </a:endParaRPr>
          </a:p>
        </p:txBody>
      </p:sp>
      <p:sp>
        <p:nvSpPr>
          <p:cNvPr id="9" name="文本框 8"/>
          <p:cNvSpPr txBox="1"/>
          <p:nvPr/>
        </p:nvSpPr>
        <p:spPr>
          <a:xfrm>
            <a:off x="478667" y="1165180"/>
            <a:ext cx="8465689" cy="923330"/>
          </a:xfrm>
          <a:prstGeom prst="rect">
            <a:avLst/>
          </a:prstGeom>
          <a:noFill/>
        </p:spPr>
        <p:txBody>
          <a:bodyPr wrap="square" rtlCol="0">
            <a:spAutoFit/>
          </a:bodyPr>
          <a:lstStyle/>
          <a:p>
            <a:pPr marL="214313" indent="-214313" defTabSz="685800">
              <a:buClr>
                <a:srgbClr val="FF0000"/>
              </a:buClr>
              <a:buFont typeface="Wingdings" panose="05000000000000000000" pitchFamily="2" charset="2"/>
              <a:buChar char="u"/>
            </a:pPr>
            <a:r>
              <a:rPr lang="en-US" altLang="zh-CN" sz="1350" dirty="0">
                <a:solidFill>
                  <a:srgbClr val="000000"/>
                </a:solidFill>
              </a:rPr>
              <a:t>4. CTC</a:t>
            </a:r>
            <a:r>
              <a:rPr lang="zh-CN" altLang="en-US" sz="1350" dirty="0">
                <a:solidFill>
                  <a:srgbClr val="000000"/>
                </a:solidFill>
              </a:rPr>
              <a:t>端二遍取</a:t>
            </a:r>
            <a:r>
              <a:rPr lang="en-US" altLang="zh-CN" sz="1350" dirty="0" err="1">
                <a:solidFill>
                  <a:srgbClr val="000000"/>
                </a:solidFill>
              </a:rPr>
              <a:t>onebest</a:t>
            </a:r>
            <a:r>
              <a:rPr lang="zh-CN" altLang="en-US" sz="1350" dirty="0">
                <a:solidFill>
                  <a:srgbClr val="000000"/>
                </a:solidFill>
              </a:rPr>
              <a:t>替代</a:t>
            </a:r>
            <a:r>
              <a:rPr lang="en-US" altLang="zh-CN" sz="1350" dirty="0" err="1">
                <a:solidFill>
                  <a:srgbClr val="000000"/>
                </a:solidFill>
              </a:rPr>
              <a:t>nbest</a:t>
            </a:r>
            <a:endParaRPr lang="en-US" altLang="zh-CN" sz="1350" dirty="0">
              <a:solidFill>
                <a:srgbClr val="000000"/>
              </a:solidFill>
            </a:endParaRPr>
          </a:p>
          <a:p>
            <a:pPr lvl="1" defTabSz="685800">
              <a:buClr>
                <a:srgbClr val="FF0000"/>
              </a:buClr>
            </a:pPr>
            <a:r>
              <a:rPr lang="en-US" altLang="zh-CN" sz="1350" dirty="0">
                <a:solidFill>
                  <a:srgbClr val="000000"/>
                </a:solidFill>
              </a:rPr>
              <a:t>(a)</a:t>
            </a:r>
            <a:r>
              <a:rPr lang="zh-CN" altLang="en-US" sz="1350" dirty="0">
                <a:solidFill>
                  <a:srgbClr val="000000"/>
                </a:solidFill>
              </a:rPr>
              <a:t>二遍获取结果的</a:t>
            </a:r>
            <a:r>
              <a:rPr lang="en-US" altLang="zh-CN" sz="1350" dirty="0" err="1">
                <a:solidFill>
                  <a:srgbClr val="000000"/>
                </a:solidFill>
              </a:rPr>
              <a:t>nbest</a:t>
            </a:r>
            <a:r>
              <a:rPr lang="zh-CN" altLang="en-US" sz="1350" dirty="0">
                <a:solidFill>
                  <a:srgbClr val="000000"/>
                </a:solidFill>
              </a:rPr>
              <a:t>函数耗时较大，影响引擎的响应时间</a:t>
            </a:r>
            <a:endParaRPr lang="en-US" altLang="zh-CN" sz="1350" dirty="0">
              <a:solidFill>
                <a:srgbClr val="000000"/>
              </a:solidFill>
            </a:endParaRPr>
          </a:p>
          <a:p>
            <a:pPr lvl="1" defTabSz="685800">
              <a:buClr>
                <a:srgbClr val="FF0000"/>
              </a:buClr>
            </a:pPr>
            <a:r>
              <a:rPr lang="en-US" altLang="zh-CN" sz="1350" dirty="0">
                <a:solidFill>
                  <a:srgbClr val="000000"/>
                </a:solidFill>
              </a:rPr>
              <a:t>(b)</a:t>
            </a:r>
            <a:r>
              <a:rPr lang="zh-CN" altLang="en-US" sz="1350" dirty="0">
                <a:solidFill>
                  <a:srgbClr val="000000"/>
                </a:solidFill>
              </a:rPr>
              <a:t>由于获取结果后直接进行</a:t>
            </a:r>
            <a:r>
              <a:rPr lang="en-US" altLang="zh-CN" sz="1350" dirty="0" err="1">
                <a:solidFill>
                  <a:srgbClr val="000000"/>
                </a:solidFill>
              </a:rPr>
              <a:t>pk</a:t>
            </a:r>
            <a:r>
              <a:rPr lang="zh-CN" altLang="en-US" sz="1350" dirty="0">
                <a:solidFill>
                  <a:srgbClr val="000000"/>
                </a:solidFill>
              </a:rPr>
              <a:t>，用</a:t>
            </a:r>
            <a:r>
              <a:rPr lang="en-US" altLang="zh-CN" sz="1350" dirty="0" err="1">
                <a:solidFill>
                  <a:srgbClr val="000000"/>
                </a:solidFill>
              </a:rPr>
              <a:t>nbest</a:t>
            </a:r>
            <a:r>
              <a:rPr lang="zh-CN" altLang="en-US" sz="1350" dirty="0">
                <a:solidFill>
                  <a:srgbClr val="000000"/>
                </a:solidFill>
              </a:rPr>
              <a:t>与</a:t>
            </a:r>
            <a:r>
              <a:rPr lang="en-US" altLang="zh-CN" sz="1350" dirty="0" err="1">
                <a:solidFill>
                  <a:srgbClr val="000000"/>
                </a:solidFill>
              </a:rPr>
              <a:t>onebest</a:t>
            </a:r>
            <a:r>
              <a:rPr lang="zh-CN" altLang="en-US" sz="1350" dirty="0">
                <a:solidFill>
                  <a:srgbClr val="000000"/>
                </a:solidFill>
              </a:rPr>
              <a:t>进行</a:t>
            </a:r>
            <a:r>
              <a:rPr lang="en-US" altLang="zh-CN" sz="1350" dirty="0" err="1">
                <a:solidFill>
                  <a:srgbClr val="000000"/>
                </a:solidFill>
              </a:rPr>
              <a:t>pk</a:t>
            </a:r>
            <a:r>
              <a:rPr lang="zh-CN" altLang="en-US" sz="1350" dirty="0">
                <a:solidFill>
                  <a:srgbClr val="000000"/>
                </a:solidFill>
              </a:rPr>
              <a:t>对效果影响较小</a:t>
            </a:r>
            <a:endParaRPr lang="en-US" altLang="zh-CN" sz="1350" dirty="0">
              <a:solidFill>
                <a:srgbClr val="000000"/>
              </a:solidFill>
            </a:endParaRPr>
          </a:p>
          <a:p>
            <a:pPr lvl="1" defTabSz="685800">
              <a:buClr>
                <a:srgbClr val="FF0000"/>
              </a:buClr>
            </a:pPr>
            <a:r>
              <a:rPr lang="en-US" altLang="zh-CN" sz="1350" dirty="0">
                <a:solidFill>
                  <a:srgbClr val="000000"/>
                </a:solidFill>
              </a:rPr>
              <a:t>(c)</a:t>
            </a:r>
            <a:r>
              <a:rPr lang="zh-CN" altLang="en-US" sz="1350" dirty="0">
                <a:solidFill>
                  <a:srgbClr val="000000"/>
                </a:solidFill>
              </a:rPr>
              <a:t>采用</a:t>
            </a:r>
            <a:r>
              <a:rPr lang="en-US" altLang="zh-CN" sz="1350" dirty="0" err="1">
                <a:solidFill>
                  <a:srgbClr val="000000"/>
                </a:solidFill>
              </a:rPr>
              <a:t>getonbest</a:t>
            </a:r>
            <a:r>
              <a:rPr lang="zh-CN" altLang="en-US" sz="1350" dirty="0">
                <a:solidFill>
                  <a:srgbClr val="000000"/>
                </a:solidFill>
              </a:rPr>
              <a:t>替代</a:t>
            </a:r>
            <a:r>
              <a:rPr lang="en-US" altLang="zh-CN" sz="1350" dirty="0" err="1">
                <a:solidFill>
                  <a:srgbClr val="000000"/>
                </a:solidFill>
              </a:rPr>
              <a:t>getnbest</a:t>
            </a:r>
            <a:r>
              <a:rPr lang="zh-CN" altLang="en-US" sz="1350" dirty="0">
                <a:solidFill>
                  <a:srgbClr val="000000"/>
                </a:solidFill>
              </a:rPr>
              <a:t>后，效果不变，平均子句响应时间减少</a:t>
            </a:r>
            <a:r>
              <a:rPr lang="en-US" altLang="zh-CN" sz="1350" dirty="0">
                <a:solidFill>
                  <a:srgbClr val="000000"/>
                </a:solidFill>
              </a:rPr>
              <a:t>1200ms</a:t>
            </a:r>
          </a:p>
        </p:txBody>
      </p:sp>
      <p:grpSp>
        <p:nvGrpSpPr>
          <p:cNvPr id="22" name="组合 21"/>
          <p:cNvGrpSpPr/>
          <p:nvPr/>
        </p:nvGrpSpPr>
        <p:grpSpPr>
          <a:xfrm>
            <a:off x="2344912" y="2690685"/>
            <a:ext cx="3598307" cy="1367500"/>
            <a:chOff x="2504758" y="3514428"/>
            <a:chExt cx="4797742" cy="1823333"/>
          </a:xfrm>
        </p:grpSpPr>
        <p:grpSp>
          <p:nvGrpSpPr>
            <p:cNvPr id="2" name="组合 1"/>
            <p:cNvGrpSpPr/>
            <p:nvPr/>
          </p:nvGrpSpPr>
          <p:grpSpPr>
            <a:xfrm>
              <a:off x="2504758" y="3514428"/>
              <a:ext cx="2903056" cy="1823333"/>
              <a:chOff x="3172460" y="4513966"/>
              <a:chExt cx="2903056" cy="1823333"/>
            </a:xfrm>
          </p:grpSpPr>
          <p:sp>
            <p:nvSpPr>
              <p:cNvPr id="10" name="圆角矩形 9"/>
              <p:cNvSpPr/>
              <p:nvPr/>
            </p:nvSpPr>
            <p:spPr>
              <a:xfrm>
                <a:off x="5117407" y="4673083"/>
                <a:ext cx="933401" cy="678022"/>
              </a:xfrm>
              <a:prstGeom prst="roundRect">
                <a:avLst/>
              </a:prstGeom>
              <a:solidFill>
                <a:srgbClr val="00B0F0"/>
              </a:solidFill>
              <a:ln>
                <a:solidFill>
                  <a:schemeClr val="accent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altLang="zh-CN" sz="1050" dirty="0">
                    <a:solidFill>
                      <a:srgbClr val="000000"/>
                    </a:solidFill>
                  </a:rPr>
                  <a:t>CTC-LM</a:t>
                </a:r>
                <a:endParaRPr lang="zh-CN" altLang="en-US" sz="1050" dirty="0">
                  <a:solidFill>
                    <a:srgbClr val="000000"/>
                  </a:solidFill>
                </a:endParaRPr>
              </a:p>
            </p:txBody>
          </p:sp>
          <p:sp>
            <p:nvSpPr>
              <p:cNvPr id="11" name="圆角矩形 10"/>
              <p:cNvSpPr/>
              <p:nvPr/>
            </p:nvSpPr>
            <p:spPr>
              <a:xfrm>
                <a:off x="3172460" y="5165024"/>
                <a:ext cx="689863" cy="521216"/>
              </a:xfrm>
              <a:prstGeom prst="roundRect">
                <a:avLst/>
              </a:prstGeom>
              <a:solidFill>
                <a:srgbClr val="00B0F0"/>
              </a:solidFill>
              <a:ln>
                <a:solidFill>
                  <a:schemeClr val="accent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altLang="zh-CN" sz="1050" dirty="0">
                    <a:solidFill>
                      <a:srgbClr val="000000"/>
                    </a:solidFill>
                  </a:rPr>
                  <a:t>PK</a:t>
                </a:r>
                <a:endParaRPr lang="zh-CN" altLang="en-US" sz="1050" dirty="0">
                  <a:solidFill>
                    <a:srgbClr val="000000"/>
                  </a:solidFill>
                </a:endParaRPr>
              </a:p>
            </p:txBody>
          </p:sp>
          <p:sp>
            <p:nvSpPr>
              <p:cNvPr id="13" name="矩形 12"/>
              <p:cNvSpPr/>
              <p:nvPr/>
            </p:nvSpPr>
            <p:spPr bwMode="auto">
              <a:xfrm>
                <a:off x="5092700" y="4513966"/>
                <a:ext cx="982816" cy="1823333"/>
              </a:xfrm>
              <a:prstGeom prst="rect">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zh-CN" altLang="en-US" sz="1350">
                  <a:solidFill>
                    <a:srgbClr val="000000"/>
                  </a:solidFill>
                </a:endParaRPr>
              </a:p>
            </p:txBody>
          </p:sp>
          <p:sp>
            <p:nvSpPr>
              <p:cNvPr id="16" name="圆角矩形 15"/>
              <p:cNvSpPr/>
              <p:nvPr/>
            </p:nvSpPr>
            <p:spPr>
              <a:xfrm>
                <a:off x="5117407" y="5499100"/>
                <a:ext cx="933401" cy="678022"/>
              </a:xfrm>
              <a:prstGeom prst="roundRect">
                <a:avLst/>
              </a:prstGeom>
              <a:solidFill>
                <a:srgbClr val="00B0F0"/>
              </a:solidFill>
              <a:ln>
                <a:solidFill>
                  <a:schemeClr val="accent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altLang="zh-CN" sz="1050" dirty="0">
                    <a:solidFill>
                      <a:srgbClr val="000000"/>
                    </a:solidFill>
                  </a:rPr>
                  <a:t>ED-LM</a:t>
                </a:r>
                <a:endParaRPr lang="zh-CN" altLang="en-US" sz="1050" dirty="0">
                  <a:solidFill>
                    <a:srgbClr val="000000"/>
                  </a:solidFill>
                </a:endParaRPr>
              </a:p>
            </p:txBody>
          </p:sp>
        </p:grpSp>
        <p:cxnSp>
          <p:nvCxnSpPr>
            <p:cNvPr id="5" name="直接箭头连接符 4"/>
            <p:cNvCxnSpPr>
              <a:stCxn id="13" idx="1"/>
              <a:endCxn id="11" idx="3"/>
            </p:cNvCxnSpPr>
            <p:nvPr/>
          </p:nvCxnSpPr>
          <p:spPr bwMode="auto">
            <a:xfrm flipH="1" flipV="1">
              <a:off x="3194621" y="4426094"/>
              <a:ext cx="1230377" cy="1"/>
            </a:xfrm>
            <a:prstGeom prst="straightConnector1">
              <a:avLst/>
            </a:prstGeom>
            <a:solidFill>
              <a:srgbClr val="FF0000"/>
            </a:solidFill>
            <a:ln w="28575" cap="flat" cmpd="sng" algn="ctr">
              <a:solidFill>
                <a:srgbClr val="FF0000"/>
              </a:solidFill>
              <a:prstDash val="solid"/>
              <a:round/>
              <a:headEnd type="none" w="med" len="med"/>
              <a:tailEnd type="triangle"/>
            </a:ln>
          </p:spPr>
        </p:cxnSp>
        <p:cxnSp>
          <p:nvCxnSpPr>
            <p:cNvPr id="15" name="直接箭头连接符 14"/>
            <p:cNvCxnSpPr/>
            <p:nvPr/>
          </p:nvCxnSpPr>
          <p:spPr bwMode="auto">
            <a:xfrm flipH="1">
              <a:off x="5432522" y="4012556"/>
              <a:ext cx="1674906" cy="1"/>
            </a:xfrm>
            <a:prstGeom prst="straightConnector1">
              <a:avLst/>
            </a:prstGeom>
            <a:solidFill>
              <a:srgbClr val="FF0000"/>
            </a:solidFill>
            <a:ln w="28575" cap="flat" cmpd="sng" algn="ctr">
              <a:solidFill>
                <a:srgbClr val="FF0000"/>
              </a:solidFill>
              <a:prstDash val="solid"/>
              <a:round/>
              <a:headEnd type="none" w="med" len="med"/>
              <a:tailEnd type="triangle"/>
            </a:ln>
          </p:spPr>
        </p:cxnSp>
        <p:cxnSp>
          <p:nvCxnSpPr>
            <p:cNvPr id="17" name="直接箭头连接符 16"/>
            <p:cNvCxnSpPr/>
            <p:nvPr/>
          </p:nvCxnSpPr>
          <p:spPr bwMode="auto">
            <a:xfrm flipH="1">
              <a:off x="5432522" y="4838573"/>
              <a:ext cx="1674906" cy="1"/>
            </a:xfrm>
            <a:prstGeom prst="straightConnector1">
              <a:avLst/>
            </a:prstGeom>
            <a:solidFill>
              <a:srgbClr val="FF0000"/>
            </a:solidFill>
            <a:ln w="28575" cap="flat" cmpd="sng" algn="ctr">
              <a:solidFill>
                <a:srgbClr val="FF0000"/>
              </a:solidFill>
              <a:prstDash val="solid"/>
              <a:round/>
              <a:headEnd type="none" w="med" len="med"/>
              <a:tailEnd type="triangle"/>
            </a:ln>
          </p:spPr>
        </p:cxnSp>
        <p:sp>
          <p:nvSpPr>
            <p:cNvPr id="4" name="文本框 3"/>
            <p:cNvSpPr txBox="1"/>
            <p:nvPr/>
          </p:nvSpPr>
          <p:spPr>
            <a:xfrm>
              <a:off x="5693156" y="3664485"/>
              <a:ext cx="1609344" cy="369332"/>
            </a:xfrm>
            <a:prstGeom prst="rect">
              <a:avLst/>
            </a:prstGeom>
            <a:noFill/>
          </p:spPr>
          <p:txBody>
            <a:bodyPr wrap="square" rtlCol="0">
              <a:spAutoFit/>
            </a:bodyPr>
            <a:lstStyle/>
            <a:p>
              <a:pPr algn="ctr" defTabSz="685800"/>
              <a:r>
                <a:rPr lang="en-US" altLang="zh-CN" sz="1200" dirty="0">
                  <a:solidFill>
                    <a:srgbClr val="000000"/>
                  </a:solidFill>
                </a:rPr>
                <a:t>CTC-lattice</a:t>
              </a:r>
              <a:endParaRPr lang="zh-CN" altLang="en-US" sz="1200" dirty="0">
                <a:solidFill>
                  <a:srgbClr val="000000"/>
                </a:solidFill>
              </a:endParaRPr>
            </a:p>
          </p:txBody>
        </p:sp>
        <p:sp>
          <p:nvSpPr>
            <p:cNvPr id="18" name="文本框 17"/>
            <p:cNvSpPr txBox="1"/>
            <p:nvPr/>
          </p:nvSpPr>
          <p:spPr>
            <a:xfrm>
              <a:off x="5693156" y="4517425"/>
              <a:ext cx="1609344" cy="369332"/>
            </a:xfrm>
            <a:prstGeom prst="rect">
              <a:avLst/>
            </a:prstGeom>
            <a:noFill/>
          </p:spPr>
          <p:txBody>
            <a:bodyPr wrap="square" rtlCol="0">
              <a:spAutoFit/>
            </a:bodyPr>
            <a:lstStyle/>
            <a:p>
              <a:pPr algn="ctr" defTabSz="685800"/>
              <a:r>
                <a:rPr lang="en-US" altLang="zh-CN" sz="1200" dirty="0">
                  <a:solidFill>
                    <a:srgbClr val="000000"/>
                  </a:solidFill>
                </a:rPr>
                <a:t>ED-lattice</a:t>
              </a:r>
              <a:endParaRPr lang="zh-CN" altLang="en-US" sz="1200" dirty="0">
                <a:solidFill>
                  <a:srgbClr val="000000"/>
                </a:solidFill>
              </a:endParaRPr>
            </a:p>
          </p:txBody>
        </p:sp>
        <p:sp>
          <p:nvSpPr>
            <p:cNvPr id="21" name="文本框 20"/>
            <p:cNvSpPr txBox="1"/>
            <p:nvPr/>
          </p:nvSpPr>
          <p:spPr>
            <a:xfrm>
              <a:off x="3304673" y="4128911"/>
              <a:ext cx="1011296" cy="400109"/>
            </a:xfrm>
            <a:prstGeom prst="rect">
              <a:avLst/>
            </a:prstGeom>
            <a:noFill/>
          </p:spPr>
          <p:txBody>
            <a:bodyPr wrap="square" rtlCol="0">
              <a:spAutoFit/>
            </a:bodyPr>
            <a:lstStyle/>
            <a:p>
              <a:pPr defTabSz="685800"/>
              <a:r>
                <a:rPr lang="en-US" altLang="zh-CN" sz="1350" dirty="0" err="1">
                  <a:solidFill>
                    <a:srgbClr val="000000"/>
                  </a:solidFill>
                </a:rPr>
                <a:t>Nbest</a:t>
              </a:r>
              <a:endParaRPr lang="zh-CN" altLang="en-US" sz="1350" dirty="0">
                <a:solidFill>
                  <a:srgbClr val="000000"/>
                </a:solidFill>
              </a:endParaRPr>
            </a:p>
          </p:txBody>
        </p:sp>
      </p:grpSp>
    </p:spTree>
    <p:extLst>
      <p:ext uri="{BB962C8B-B14F-4D97-AF65-F5344CB8AC3E}">
        <p14:creationId xmlns:p14="http://schemas.microsoft.com/office/powerpoint/2010/main" val="97310883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6918" y="81248"/>
            <a:ext cx="2183606" cy="577454"/>
          </a:xfrm>
          <a:prstGeom prst="rect">
            <a:avLst/>
          </a:prstGeom>
          <a:noFill/>
          <a:ln w="9525">
            <a:noFill/>
            <a:miter lim="800000"/>
            <a:headEnd/>
            <a:tailEnd/>
          </a:ln>
        </p:spPr>
        <p:txBody>
          <a:bodyPr anchor="ctr"/>
          <a:lstStyle>
            <a:defPPr>
              <a:defRPr lang="zh-CN"/>
            </a:defPPr>
            <a:lvl1pPr algn="ctr">
              <a:defRPr sz="4400" b="1">
                <a:effectLst>
                  <a:outerShdw blurRad="38100" dist="38100" dir="2700000" algn="tl">
                    <a:srgbClr val="C0C0C0"/>
                  </a:outerShdw>
                </a:effectLst>
                <a:latin typeface="Times New Roman" pitchFamily="18" charset="0"/>
                <a:ea typeface="黑体" pitchFamily="49" charset="-122"/>
                <a:cs typeface="Times New Roman" pitchFamily="18" charset="0"/>
              </a:defRPr>
            </a:lvl1pPr>
          </a:lstStyle>
          <a:p>
            <a:pPr defTabSz="685800">
              <a:defRPr/>
            </a:pPr>
            <a:endParaRPr lang="zh-CN" altLang="en-US" sz="2250" dirty="0">
              <a:solidFill>
                <a:srgbClr val="242DA2"/>
              </a:solidFill>
            </a:endParaRPr>
          </a:p>
        </p:txBody>
      </p:sp>
      <p:cxnSp>
        <p:nvCxnSpPr>
          <p:cNvPr id="7" name="连接符: 肘形 34"/>
          <p:cNvCxnSpPr>
            <a:cxnSpLocks/>
          </p:cNvCxnSpPr>
          <p:nvPr/>
        </p:nvCxnSpPr>
        <p:spPr>
          <a:xfrm>
            <a:off x="234315" y="62960"/>
            <a:ext cx="1620441" cy="432197"/>
          </a:xfrm>
          <a:prstGeom prst="bentConnector3">
            <a:avLst>
              <a:gd name="adj1" fmla="val 48"/>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cxnSp>
        <p:nvCxnSpPr>
          <p:cNvPr id="8" name="连接符: 肘形 37"/>
          <p:cNvCxnSpPr>
            <a:cxnSpLocks/>
          </p:cNvCxnSpPr>
          <p:nvPr/>
        </p:nvCxnSpPr>
        <p:spPr>
          <a:xfrm>
            <a:off x="172403" y="62960"/>
            <a:ext cx="1706166" cy="495300"/>
          </a:xfrm>
          <a:prstGeom prst="bentConnector3">
            <a:avLst>
              <a:gd name="adj1" fmla="val -486"/>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78286" y="1349784"/>
            <a:ext cx="3651290" cy="1131079"/>
          </a:xfrm>
          <a:prstGeom prst="rect">
            <a:avLst/>
          </a:prstGeom>
          <a:noFill/>
        </p:spPr>
        <p:txBody>
          <a:bodyPr wrap="square" rtlCol="0">
            <a:spAutoFit/>
          </a:bodyPr>
          <a:lstStyle/>
          <a:p>
            <a:pPr defTabSz="685800">
              <a:buClr>
                <a:srgbClr val="FF0000"/>
              </a:buClr>
            </a:pPr>
            <a:r>
              <a:rPr lang="zh-CN" altLang="en-US" sz="1350" dirty="0">
                <a:solidFill>
                  <a:srgbClr val="FF0000"/>
                </a:solidFill>
              </a:rPr>
              <a:t>效率优化：</a:t>
            </a:r>
            <a:endParaRPr lang="en-US" altLang="zh-CN" sz="1350" dirty="0">
              <a:solidFill>
                <a:srgbClr val="FF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1.encode</a:t>
            </a:r>
            <a:r>
              <a:rPr lang="zh-CN" altLang="en-US" sz="1350" dirty="0">
                <a:solidFill>
                  <a:srgbClr val="000000"/>
                </a:solidFill>
              </a:rPr>
              <a:t>端第一层</a:t>
            </a:r>
            <a:r>
              <a:rPr lang="en-US" altLang="zh-CN" sz="1350" dirty="0" err="1">
                <a:solidFill>
                  <a:srgbClr val="000000"/>
                </a:solidFill>
              </a:rPr>
              <a:t>lstm</a:t>
            </a:r>
            <a:r>
              <a:rPr lang="zh-CN" altLang="en-US" sz="1350" dirty="0">
                <a:solidFill>
                  <a:srgbClr val="000000"/>
                </a:solidFill>
              </a:rPr>
              <a:t>做</a:t>
            </a:r>
            <a:r>
              <a:rPr lang="en-US" altLang="zh-CN" sz="1350" dirty="0">
                <a:solidFill>
                  <a:srgbClr val="000000"/>
                </a:solidFill>
              </a:rPr>
              <a:t>8bit</a:t>
            </a:r>
            <a:r>
              <a:rPr lang="zh-CN" altLang="en-US" sz="1350" dirty="0">
                <a:solidFill>
                  <a:srgbClr val="000000"/>
                </a:solidFill>
              </a:rPr>
              <a:t>定点</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2.maxengine-lite</a:t>
            </a:r>
            <a:r>
              <a:rPr lang="zh-CN" altLang="en-US" sz="1350" dirty="0">
                <a:solidFill>
                  <a:srgbClr val="000000"/>
                </a:solidFill>
              </a:rPr>
              <a:t>补齐一些边界操作</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3.CTC</a:t>
            </a:r>
            <a:r>
              <a:rPr lang="zh-CN" altLang="en-US" sz="1350" dirty="0">
                <a:solidFill>
                  <a:srgbClr val="000000"/>
                </a:solidFill>
              </a:rPr>
              <a:t>端一遍</a:t>
            </a:r>
            <a:r>
              <a:rPr lang="en-US" altLang="zh-CN" sz="1350" dirty="0">
                <a:solidFill>
                  <a:srgbClr val="000000"/>
                </a:solidFill>
              </a:rPr>
              <a:t>lattice</a:t>
            </a:r>
            <a:r>
              <a:rPr lang="zh-CN" altLang="en-US" sz="1350" dirty="0">
                <a:solidFill>
                  <a:srgbClr val="000000"/>
                </a:solidFill>
              </a:rPr>
              <a:t>压缩</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4.CTC</a:t>
            </a:r>
            <a:r>
              <a:rPr lang="zh-CN" altLang="en-US" sz="1350" dirty="0">
                <a:solidFill>
                  <a:srgbClr val="000000"/>
                </a:solidFill>
              </a:rPr>
              <a:t>端二遍取</a:t>
            </a:r>
            <a:r>
              <a:rPr lang="en-US" altLang="zh-CN" sz="1350" dirty="0" err="1">
                <a:solidFill>
                  <a:srgbClr val="000000"/>
                </a:solidFill>
              </a:rPr>
              <a:t>onebest</a:t>
            </a:r>
            <a:r>
              <a:rPr lang="zh-CN" altLang="en-US" sz="1350" dirty="0">
                <a:solidFill>
                  <a:srgbClr val="000000"/>
                </a:solidFill>
              </a:rPr>
              <a:t>替代</a:t>
            </a:r>
            <a:r>
              <a:rPr lang="en-US" altLang="zh-CN" sz="1350" dirty="0" err="1">
                <a:solidFill>
                  <a:srgbClr val="000000"/>
                </a:solidFill>
              </a:rPr>
              <a:t>nbest</a:t>
            </a:r>
            <a:endParaRPr lang="en-US" altLang="zh-CN" sz="1350" dirty="0">
              <a:solidFill>
                <a:srgbClr val="000000"/>
              </a:solidFill>
            </a:endParaRPr>
          </a:p>
        </p:txBody>
      </p:sp>
      <p:pic>
        <p:nvPicPr>
          <p:cNvPr id="2" name="图片 1"/>
          <p:cNvPicPr>
            <a:picLocks noChangeAspect="1"/>
          </p:cNvPicPr>
          <p:nvPr/>
        </p:nvPicPr>
        <p:blipFill>
          <a:blip r:embed="rId2"/>
          <a:stretch>
            <a:fillRect/>
          </a:stretch>
        </p:blipFill>
        <p:spPr>
          <a:xfrm>
            <a:off x="282122" y="2629531"/>
            <a:ext cx="5171429" cy="1385714"/>
          </a:xfrm>
          <a:prstGeom prst="rect">
            <a:avLst/>
          </a:prstGeom>
        </p:spPr>
      </p:pic>
      <p:sp>
        <p:nvSpPr>
          <p:cNvPr id="12" name="文本框 11"/>
          <p:cNvSpPr txBox="1"/>
          <p:nvPr/>
        </p:nvSpPr>
        <p:spPr>
          <a:xfrm>
            <a:off x="478286" y="925179"/>
            <a:ext cx="4623816" cy="300082"/>
          </a:xfrm>
          <a:prstGeom prst="rect">
            <a:avLst/>
          </a:prstGeom>
          <a:noFill/>
        </p:spPr>
        <p:txBody>
          <a:bodyPr wrap="square" rtlCol="0">
            <a:spAutoFit/>
          </a:bodyPr>
          <a:lstStyle/>
          <a:p>
            <a:pPr defTabSz="685800"/>
            <a:r>
              <a:rPr lang="zh-CN" altLang="en-US" sz="1350" dirty="0">
                <a:solidFill>
                  <a:srgbClr val="000000"/>
                </a:solidFill>
              </a:rPr>
              <a:t>性能优化成果</a:t>
            </a:r>
          </a:p>
        </p:txBody>
      </p:sp>
      <p:sp>
        <p:nvSpPr>
          <p:cNvPr id="3" name="右箭头 2"/>
          <p:cNvSpPr/>
          <p:nvPr/>
        </p:nvSpPr>
        <p:spPr bwMode="auto">
          <a:xfrm>
            <a:off x="3748576" y="1777457"/>
            <a:ext cx="1704975" cy="247650"/>
          </a:xfrm>
          <a:prstGeom prst="rightArrow">
            <a:avLst/>
          </a:prstGeom>
          <a:solidFill>
            <a:srgbClr val="00B050"/>
          </a:solidFill>
          <a:ln w="12700" cap="flat" cmpd="sng" algn="ctr">
            <a:solidFill>
              <a:srgbClr val="FF0000"/>
            </a:solidFill>
            <a:prstDash val="solid"/>
            <a:round/>
            <a:headEnd type="none" w="med" len="med"/>
            <a:tailEnd type="triangle"/>
          </a:ln>
        </p:spPr>
        <p:txBody>
          <a:bodyPr rtlCol="0" anchor="ctr"/>
          <a:lstStyle/>
          <a:p>
            <a:pPr algn="ctr" defTabSz="685800"/>
            <a:endParaRPr lang="zh-CN" altLang="en-US" sz="1350">
              <a:solidFill>
                <a:srgbClr val="FF0000"/>
              </a:solidFill>
            </a:endParaRPr>
          </a:p>
        </p:txBody>
      </p:sp>
      <p:sp>
        <p:nvSpPr>
          <p:cNvPr id="13" name="文本框 12"/>
          <p:cNvSpPr txBox="1"/>
          <p:nvPr/>
        </p:nvSpPr>
        <p:spPr>
          <a:xfrm>
            <a:off x="5520226" y="1465435"/>
            <a:ext cx="3651290" cy="1131079"/>
          </a:xfrm>
          <a:prstGeom prst="rect">
            <a:avLst/>
          </a:prstGeom>
          <a:noFill/>
        </p:spPr>
        <p:txBody>
          <a:bodyPr wrap="square" rtlCol="0">
            <a:spAutoFit/>
          </a:bodyPr>
          <a:lstStyle/>
          <a:p>
            <a:pPr defTabSz="685800">
              <a:buClr>
                <a:srgbClr val="FF0000"/>
              </a:buClr>
            </a:pPr>
            <a:r>
              <a:rPr lang="zh-CN" altLang="en-US" sz="1350" dirty="0">
                <a:solidFill>
                  <a:srgbClr val="FF0000"/>
                </a:solidFill>
              </a:rPr>
              <a:t>测试结果：</a:t>
            </a:r>
            <a:endParaRPr lang="en-US" altLang="zh-CN" sz="1350" dirty="0">
              <a:solidFill>
                <a:srgbClr val="FF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1.</a:t>
            </a:r>
            <a:r>
              <a:rPr lang="zh-CN" altLang="en-US" sz="1350" dirty="0">
                <a:solidFill>
                  <a:srgbClr val="000000"/>
                </a:solidFill>
              </a:rPr>
              <a:t>吞吐由</a:t>
            </a:r>
            <a:r>
              <a:rPr lang="en-US" altLang="zh-CN" sz="1350" dirty="0">
                <a:solidFill>
                  <a:srgbClr val="000000"/>
                </a:solidFill>
              </a:rPr>
              <a:t>0.92</a:t>
            </a:r>
            <a:r>
              <a:rPr lang="zh-CN" altLang="en-US" sz="1350" dirty="0">
                <a:solidFill>
                  <a:srgbClr val="000000"/>
                </a:solidFill>
              </a:rPr>
              <a:t>提升至</a:t>
            </a:r>
            <a:r>
              <a:rPr lang="en-US" altLang="zh-CN" sz="1350" dirty="0">
                <a:solidFill>
                  <a:srgbClr val="000000"/>
                </a:solidFill>
              </a:rPr>
              <a:t>1.5</a:t>
            </a:r>
          </a:p>
          <a:p>
            <a:pPr marL="214313" indent="-214313" defTabSz="685800">
              <a:buClr>
                <a:srgbClr val="FF0000"/>
              </a:buClr>
              <a:buFont typeface="Wingdings" panose="05000000000000000000" pitchFamily="2" charset="2"/>
              <a:buChar char="u"/>
            </a:pPr>
            <a:r>
              <a:rPr lang="en-US" altLang="zh-CN" sz="1350" dirty="0">
                <a:solidFill>
                  <a:srgbClr val="000000"/>
                </a:solidFill>
              </a:rPr>
              <a:t>2.</a:t>
            </a:r>
            <a:r>
              <a:rPr lang="zh-CN" altLang="en-US" sz="1350" dirty="0">
                <a:solidFill>
                  <a:srgbClr val="000000"/>
                </a:solidFill>
              </a:rPr>
              <a:t>转写半小时 </a:t>
            </a:r>
            <a:r>
              <a:rPr lang="en-US" altLang="zh-CN" sz="1350" dirty="0">
                <a:solidFill>
                  <a:srgbClr val="000000"/>
                </a:solidFill>
              </a:rPr>
              <a:t>CPU</a:t>
            </a:r>
            <a:r>
              <a:rPr lang="zh-CN" altLang="en-US" sz="1350" dirty="0">
                <a:solidFill>
                  <a:srgbClr val="000000"/>
                </a:solidFill>
              </a:rPr>
              <a:t>：</a:t>
            </a:r>
            <a:r>
              <a:rPr lang="en-US" altLang="zh-CN" sz="1350" dirty="0">
                <a:solidFill>
                  <a:srgbClr val="FF0000"/>
                </a:solidFill>
              </a:rPr>
              <a:t>55</a:t>
            </a:r>
            <a:r>
              <a:rPr lang="zh-CN" altLang="en-US" sz="1350" dirty="0">
                <a:solidFill>
                  <a:srgbClr val="FF0000"/>
                </a:solidFill>
              </a:rPr>
              <a:t>度</a:t>
            </a:r>
            <a:r>
              <a:rPr lang="zh-CN" altLang="en-US" sz="1350" dirty="0">
                <a:solidFill>
                  <a:srgbClr val="000000"/>
                </a:solidFill>
              </a:rPr>
              <a:t>，</a:t>
            </a:r>
            <a:r>
              <a:rPr lang="en-US" altLang="zh-CN" sz="1350" dirty="0" err="1">
                <a:solidFill>
                  <a:srgbClr val="000000"/>
                </a:solidFill>
              </a:rPr>
              <a:t>pmic</a:t>
            </a:r>
            <a:r>
              <a:rPr lang="zh-CN" altLang="en-US" sz="1350" dirty="0">
                <a:solidFill>
                  <a:srgbClr val="000000"/>
                </a:solidFill>
              </a:rPr>
              <a:t>：</a:t>
            </a:r>
            <a:r>
              <a:rPr lang="en-US" altLang="zh-CN" sz="1350" dirty="0">
                <a:solidFill>
                  <a:srgbClr val="FF0000"/>
                </a:solidFill>
              </a:rPr>
              <a:t>52</a:t>
            </a:r>
            <a:r>
              <a:rPr lang="zh-CN" altLang="en-US" sz="1350" dirty="0">
                <a:solidFill>
                  <a:srgbClr val="FF0000"/>
                </a:solidFill>
              </a:rPr>
              <a:t>度</a:t>
            </a:r>
            <a:endParaRPr lang="en-US" altLang="zh-CN" sz="1350" dirty="0">
              <a:solidFill>
                <a:srgbClr val="FF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3.</a:t>
            </a:r>
            <a:r>
              <a:rPr lang="zh-CN" altLang="en-US" sz="1350" dirty="0">
                <a:solidFill>
                  <a:srgbClr val="000000"/>
                </a:solidFill>
              </a:rPr>
              <a:t>效果正常</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4.</a:t>
            </a:r>
            <a:r>
              <a:rPr lang="zh-CN" altLang="en-US" sz="1350" dirty="0">
                <a:solidFill>
                  <a:srgbClr val="000000"/>
                </a:solidFill>
              </a:rPr>
              <a:t>长时间转写后，依然发烫</a:t>
            </a:r>
            <a:endParaRPr lang="en-US" altLang="zh-CN" sz="1350" dirty="0">
              <a:solidFill>
                <a:srgbClr val="000000"/>
              </a:solidFill>
            </a:endParaRPr>
          </a:p>
        </p:txBody>
      </p:sp>
      <p:sp>
        <p:nvSpPr>
          <p:cNvPr id="14" name="文本框 13"/>
          <p:cNvSpPr txBox="1"/>
          <p:nvPr/>
        </p:nvSpPr>
        <p:spPr>
          <a:xfrm>
            <a:off x="213074" y="137976"/>
            <a:ext cx="2685574" cy="577081"/>
          </a:xfrm>
          <a:prstGeom prst="rect">
            <a:avLst/>
          </a:prstGeom>
          <a:noFill/>
        </p:spPr>
        <p:txBody>
          <a:bodyPr wrap="square" rtlCol="0">
            <a:spAutoFit/>
          </a:bodyPr>
          <a:lstStyle/>
          <a:p>
            <a:pPr defTabSz="685800"/>
            <a:r>
              <a:rPr lang="zh-CN" altLang="en-US" b="1" dirty="0">
                <a:solidFill>
                  <a:srgbClr val="000000"/>
                </a:solidFill>
              </a:rPr>
              <a:t>解决问题</a:t>
            </a:r>
            <a:endParaRPr lang="en-US" altLang="zh-CN" b="1" dirty="0">
              <a:solidFill>
                <a:srgbClr val="000000"/>
              </a:solidFill>
            </a:endParaRPr>
          </a:p>
          <a:p>
            <a:pPr defTabSz="685800"/>
            <a:endParaRPr lang="zh-CN" altLang="en-US" sz="1350" b="1" dirty="0">
              <a:solidFill>
                <a:srgbClr val="000000"/>
              </a:solidFill>
            </a:endParaRPr>
          </a:p>
        </p:txBody>
      </p:sp>
      <p:sp>
        <p:nvSpPr>
          <p:cNvPr id="5" name="文本框 4"/>
          <p:cNvSpPr txBox="1"/>
          <p:nvPr/>
        </p:nvSpPr>
        <p:spPr>
          <a:xfrm>
            <a:off x="1755499" y="4273418"/>
            <a:ext cx="5691128" cy="369332"/>
          </a:xfrm>
          <a:prstGeom prst="rect">
            <a:avLst/>
          </a:prstGeom>
          <a:noFill/>
        </p:spPr>
        <p:txBody>
          <a:bodyPr wrap="square" rtlCol="0">
            <a:spAutoFit/>
          </a:bodyPr>
          <a:lstStyle/>
          <a:p>
            <a:pPr algn="ctr" defTabSz="685800"/>
            <a:r>
              <a:rPr lang="zh-CN" altLang="en-US" b="1" dirty="0">
                <a:solidFill>
                  <a:srgbClr val="FF0000"/>
                </a:solidFill>
              </a:rPr>
              <a:t>继续降频大概率可满足需求</a:t>
            </a:r>
          </a:p>
        </p:txBody>
      </p:sp>
    </p:spTree>
    <p:extLst>
      <p:ext uri="{BB962C8B-B14F-4D97-AF65-F5344CB8AC3E}">
        <p14:creationId xmlns:p14="http://schemas.microsoft.com/office/powerpoint/2010/main" val="302536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6918" y="81248"/>
            <a:ext cx="2183606" cy="577454"/>
          </a:xfrm>
          <a:prstGeom prst="rect">
            <a:avLst/>
          </a:prstGeom>
          <a:noFill/>
          <a:ln w="9525">
            <a:noFill/>
            <a:miter lim="800000"/>
            <a:headEnd/>
            <a:tailEnd/>
          </a:ln>
        </p:spPr>
        <p:txBody>
          <a:bodyPr anchor="ctr"/>
          <a:lstStyle>
            <a:defPPr>
              <a:defRPr lang="zh-CN"/>
            </a:defPPr>
            <a:lvl1pPr algn="ctr">
              <a:defRPr sz="4400" b="1">
                <a:effectLst>
                  <a:outerShdw blurRad="38100" dist="38100" dir="2700000" algn="tl">
                    <a:srgbClr val="C0C0C0"/>
                  </a:outerShdw>
                </a:effectLst>
                <a:latin typeface="Times New Roman" pitchFamily="18" charset="0"/>
                <a:ea typeface="黑体" pitchFamily="49" charset="-122"/>
                <a:cs typeface="Times New Roman" pitchFamily="18" charset="0"/>
              </a:defRPr>
            </a:lvl1pPr>
          </a:lstStyle>
          <a:p>
            <a:pPr defTabSz="685800">
              <a:defRPr/>
            </a:pPr>
            <a:endParaRPr lang="zh-CN" altLang="en-US" sz="2250" dirty="0">
              <a:solidFill>
                <a:srgbClr val="242DA2"/>
              </a:solidFill>
            </a:endParaRPr>
          </a:p>
        </p:txBody>
      </p:sp>
      <p:cxnSp>
        <p:nvCxnSpPr>
          <p:cNvPr id="7" name="连接符: 肘形 34"/>
          <p:cNvCxnSpPr>
            <a:cxnSpLocks/>
          </p:cNvCxnSpPr>
          <p:nvPr/>
        </p:nvCxnSpPr>
        <p:spPr>
          <a:xfrm>
            <a:off x="234315" y="62960"/>
            <a:ext cx="1620441" cy="432197"/>
          </a:xfrm>
          <a:prstGeom prst="bentConnector3">
            <a:avLst>
              <a:gd name="adj1" fmla="val 48"/>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cxnSp>
        <p:nvCxnSpPr>
          <p:cNvPr id="8" name="连接符: 肘形 37"/>
          <p:cNvCxnSpPr>
            <a:cxnSpLocks/>
          </p:cNvCxnSpPr>
          <p:nvPr/>
        </p:nvCxnSpPr>
        <p:spPr>
          <a:xfrm>
            <a:off x="172403" y="62960"/>
            <a:ext cx="1706166" cy="495300"/>
          </a:xfrm>
          <a:prstGeom prst="bentConnector3">
            <a:avLst>
              <a:gd name="adj1" fmla="val -486"/>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78286" y="925179"/>
            <a:ext cx="4623816" cy="300082"/>
          </a:xfrm>
          <a:prstGeom prst="rect">
            <a:avLst/>
          </a:prstGeom>
          <a:noFill/>
        </p:spPr>
        <p:txBody>
          <a:bodyPr wrap="square" rtlCol="0">
            <a:spAutoFit/>
          </a:bodyPr>
          <a:lstStyle/>
          <a:p>
            <a:pPr defTabSz="685800"/>
            <a:r>
              <a:rPr lang="zh-CN" altLang="en-US" sz="1350" dirty="0">
                <a:solidFill>
                  <a:srgbClr val="000000"/>
                </a:solidFill>
              </a:rPr>
              <a:t>继续降频，降频至</a:t>
            </a:r>
            <a:r>
              <a:rPr lang="en-US" altLang="zh-CN" sz="1350" dirty="0">
                <a:solidFill>
                  <a:srgbClr val="000000"/>
                </a:solidFill>
              </a:rPr>
              <a:t>1.1G</a:t>
            </a:r>
            <a:r>
              <a:rPr lang="zh-CN" altLang="en-US" sz="1350" dirty="0">
                <a:solidFill>
                  <a:srgbClr val="000000"/>
                </a:solidFill>
              </a:rPr>
              <a:t>、</a:t>
            </a:r>
            <a:r>
              <a:rPr lang="en-US" altLang="zh-CN" sz="1350" dirty="0">
                <a:solidFill>
                  <a:srgbClr val="000000"/>
                </a:solidFill>
              </a:rPr>
              <a:t>1G</a:t>
            </a:r>
          </a:p>
        </p:txBody>
      </p:sp>
      <p:grpSp>
        <p:nvGrpSpPr>
          <p:cNvPr id="15" name="组合 14"/>
          <p:cNvGrpSpPr/>
          <p:nvPr/>
        </p:nvGrpSpPr>
        <p:grpSpPr>
          <a:xfrm>
            <a:off x="5623872" y="1385848"/>
            <a:ext cx="2121428" cy="2614594"/>
            <a:chOff x="1367314" y="1816100"/>
            <a:chExt cx="2828571" cy="3486125"/>
          </a:xfrm>
        </p:grpSpPr>
        <p:pic>
          <p:nvPicPr>
            <p:cNvPr id="3" name="图片 2"/>
            <p:cNvPicPr>
              <a:picLocks noChangeAspect="1"/>
            </p:cNvPicPr>
            <p:nvPr/>
          </p:nvPicPr>
          <p:blipFill>
            <a:blip r:embed="rId2"/>
            <a:stretch>
              <a:fillRect/>
            </a:stretch>
          </p:blipFill>
          <p:spPr>
            <a:xfrm>
              <a:off x="1367314" y="2283177"/>
              <a:ext cx="2828571" cy="3019048"/>
            </a:xfrm>
            <a:prstGeom prst="rect">
              <a:avLst/>
            </a:prstGeom>
          </p:spPr>
        </p:pic>
        <p:sp>
          <p:nvSpPr>
            <p:cNvPr id="13" name="文本框 12"/>
            <p:cNvSpPr txBox="1"/>
            <p:nvPr/>
          </p:nvSpPr>
          <p:spPr>
            <a:xfrm>
              <a:off x="2133599" y="1816100"/>
              <a:ext cx="1295400" cy="400109"/>
            </a:xfrm>
            <a:prstGeom prst="rect">
              <a:avLst/>
            </a:prstGeom>
            <a:noFill/>
          </p:spPr>
          <p:txBody>
            <a:bodyPr wrap="square" rtlCol="0">
              <a:spAutoFit/>
            </a:bodyPr>
            <a:lstStyle/>
            <a:p>
              <a:pPr defTabSz="685800"/>
              <a:r>
                <a:rPr lang="zh-CN" altLang="en-US" sz="1350" dirty="0">
                  <a:solidFill>
                    <a:srgbClr val="000000"/>
                  </a:solidFill>
                </a:rPr>
                <a:t>锁频至</a:t>
              </a:r>
              <a:r>
                <a:rPr lang="en-US" altLang="zh-CN" sz="1350" dirty="0">
                  <a:solidFill>
                    <a:srgbClr val="000000"/>
                  </a:solidFill>
                </a:rPr>
                <a:t>1G</a:t>
              </a:r>
              <a:endParaRPr lang="zh-CN" altLang="en-US" sz="1350" dirty="0">
                <a:solidFill>
                  <a:srgbClr val="000000"/>
                </a:solidFill>
              </a:endParaRPr>
            </a:p>
          </p:txBody>
        </p:sp>
      </p:grpSp>
      <p:grpSp>
        <p:nvGrpSpPr>
          <p:cNvPr id="16" name="组合 15"/>
          <p:cNvGrpSpPr/>
          <p:nvPr/>
        </p:nvGrpSpPr>
        <p:grpSpPr>
          <a:xfrm>
            <a:off x="1301710" y="1435384"/>
            <a:ext cx="2164286" cy="2522231"/>
            <a:chOff x="7815443" y="1790050"/>
            <a:chExt cx="2885714" cy="3362975"/>
          </a:xfrm>
        </p:grpSpPr>
        <p:grpSp>
          <p:nvGrpSpPr>
            <p:cNvPr id="12" name="组合 11"/>
            <p:cNvGrpSpPr/>
            <p:nvPr/>
          </p:nvGrpSpPr>
          <p:grpSpPr>
            <a:xfrm>
              <a:off x="7815443" y="2159382"/>
              <a:ext cx="2885714" cy="2993643"/>
              <a:chOff x="7472543" y="2108582"/>
              <a:chExt cx="2885714" cy="2993643"/>
            </a:xfrm>
          </p:grpSpPr>
          <p:pic>
            <p:nvPicPr>
              <p:cNvPr id="5" name="图片 4"/>
              <p:cNvPicPr>
                <a:picLocks noChangeAspect="1"/>
              </p:cNvPicPr>
              <p:nvPr/>
            </p:nvPicPr>
            <p:blipFill>
              <a:blip r:embed="rId3"/>
              <a:stretch>
                <a:fillRect/>
              </a:stretch>
            </p:blipFill>
            <p:spPr>
              <a:xfrm>
                <a:off x="7472543" y="2283177"/>
                <a:ext cx="2885714" cy="2819048"/>
              </a:xfrm>
              <a:prstGeom prst="rect">
                <a:avLst/>
              </a:prstGeom>
            </p:spPr>
          </p:pic>
          <p:pic>
            <p:nvPicPr>
              <p:cNvPr id="11" name="图片 10"/>
              <p:cNvPicPr>
                <a:picLocks noChangeAspect="1"/>
              </p:cNvPicPr>
              <p:nvPr/>
            </p:nvPicPr>
            <p:blipFill>
              <a:blip r:embed="rId4"/>
              <a:stretch>
                <a:fillRect/>
              </a:stretch>
            </p:blipFill>
            <p:spPr>
              <a:xfrm>
                <a:off x="7497943" y="2108582"/>
                <a:ext cx="2809524" cy="238095"/>
              </a:xfrm>
              <a:prstGeom prst="rect">
                <a:avLst/>
              </a:prstGeom>
            </p:spPr>
          </p:pic>
        </p:grpSp>
        <p:sp>
          <p:nvSpPr>
            <p:cNvPr id="14" name="文本框 13"/>
            <p:cNvSpPr txBox="1"/>
            <p:nvPr/>
          </p:nvSpPr>
          <p:spPr>
            <a:xfrm>
              <a:off x="8597904" y="1790050"/>
              <a:ext cx="1435094" cy="400109"/>
            </a:xfrm>
            <a:prstGeom prst="rect">
              <a:avLst/>
            </a:prstGeom>
            <a:noFill/>
          </p:spPr>
          <p:txBody>
            <a:bodyPr wrap="square" rtlCol="0">
              <a:spAutoFit/>
            </a:bodyPr>
            <a:lstStyle/>
            <a:p>
              <a:pPr defTabSz="685800"/>
              <a:r>
                <a:rPr lang="zh-CN" altLang="en-US" sz="1350" dirty="0">
                  <a:solidFill>
                    <a:srgbClr val="000000"/>
                  </a:solidFill>
                </a:rPr>
                <a:t>锁频至</a:t>
              </a:r>
              <a:r>
                <a:rPr lang="en-US" altLang="zh-CN" sz="1350" dirty="0">
                  <a:solidFill>
                    <a:srgbClr val="000000"/>
                  </a:solidFill>
                </a:rPr>
                <a:t>1.1G</a:t>
              </a:r>
              <a:endParaRPr lang="zh-CN" altLang="en-US" sz="1350" dirty="0">
                <a:solidFill>
                  <a:srgbClr val="000000"/>
                </a:solidFill>
              </a:endParaRPr>
            </a:p>
          </p:txBody>
        </p:sp>
      </p:grpSp>
      <p:sp>
        <p:nvSpPr>
          <p:cNvPr id="2" name="文本框 1"/>
          <p:cNvSpPr txBox="1"/>
          <p:nvPr/>
        </p:nvSpPr>
        <p:spPr>
          <a:xfrm>
            <a:off x="2984578" y="1136987"/>
            <a:ext cx="3140951" cy="507831"/>
          </a:xfrm>
          <a:prstGeom prst="rect">
            <a:avLst/>
          </a:prstGeom>
          <a:noFill/>
        </p:spPr>
        <p:txBody>
          <a:bodyPr wrap="square" rtlCol="0">
            <a:spAutoFit/>
          </a:bodyPr>
          <a:lstStyle/>
          <a:p>
            <a:pPr defTabSz="685800"/>
            <a:r>
              <a:rPr lang="zh-CN" altLang="en-US" sz="1350" b="1" dirty="0">
                <a:solidFill>
                  <a:srgbClr val="FF0000"/>
                </a:solidFill>
              </a:rPr>
              <a:t>降频至</a:t>
            </a:r>
            <a:r>
              <a:rPr lang="en-US" altLang="zh-CN" sz="1350" b="1" dirty="0">
                <a:solidFill>
                  <a:srgbClr val="FF0000"/>
                </a:solidFill>
              </a:rPr>
              <a:t>1.1G</a:t>
            </a:r>
            <a:r>
              <a:rPr lang="zh-CN" altLang="en-US" sz="1350" b="1" dirty="0">
                <a:solidFill>
                  <a:srgbClr val="FF0000"/>
                </a:solidFill>
              </a:rPr>
              <a:t>、</a:t>
            </a:r>
            <a:r>
              <a:rPr lang="en-US" altLang="zh-CN" sz="1350" b="1" dirty="0">
                <a:solidFill>
                  <a:srgbClr val="FF0000"/>
                </a:solidFill>
              </a:rPr>
              <a:t>1G</a:t>
            </a:r>
            <a:r>
              <a:rPr lang="zh-CN" altLang="en-US" sz="1350" b="1" dirty="0">
                <a:solidFill>
                  <a:srgbClr val="FF0000"/>
                </a:solidFill>
              </a:rPr>
              <a:t>，发热情况有更大改善</a:t>
            </a:r>
            <a:endParaRPr lang="en-US" altLang="zh-CN" sz="1350" b="1" dirty="0">
              <a:solidFill>
                <a:srgbClr val="FF0000"/>
              </a:solidFill>
            </a:endParaRPr>
          </a:p>
        </p:txBody>
      </p:sp>
      <p:sp>
        <p:nvSpPr>
          <p:cNvPr id="17" name="文本框 16"/>
          <p:cNvSpPr txBox="1"/>
          <p:nvPr/>
        </p:nvSpPr>
        <p:spPr>
          <a:xfrm>
            <a:off x="213074" y="137976"/>
            <a:ext cx="2685574" cy="577081"/>
          </a:xfrm>
          <a:prstGeom prst="rect">
            <a:avLst/>
          </a:prstGeom>
          <a:noFill/>
        </p:spPr>
        <p:txBody>
          <a:bodyPr wrap="square" rtlCol="0">
            <a:spAutoFit/>
          </a:bodyPr>
          <a:lstStyle/>
          <a:p>
            <a:pPr defTabSz="685800"/>
            <a:r>
              <a:rPr lang="zh-CN" altLang="en-US" b="1" dirty="0">
                <a:solidFill>
                  <a:srgbClr val="000000"/>
                </a:solidFill>
              </a:rPr>
              <a:t>解决问题</a:t>
            </a:r>
            <a:endParaRPr lang="en-US" altLang="zh-CN" b="1" dirty="0">
              <a:solidFill>
                <a:srgbClr val="000000"/>
              </a:solidFill>
            </a:endParaRPr>
          </a:p>
          <a:p>
            <a:pPr defTabSz="685800"/>
            <a:endParaRPr lang="zh-CN" altLang="en-US" sz="1350" b="1" dirty="0">
              <a:solidFill>
                <a:srgbClr val="000000"/>
              </a:solidFill>
            </a:endParaRPr>
          </a:p>
        </p:txBody>
      </p:sp>
      <p:sp>
        <p:nvSpPr>
          <p:cNvPr id="9" name="文本框 8"/>
          <p:cNvSpPr txBox="1"/>
          <p:nvPr/>
        </p:nvSpPr>
        <p:spPr>
          <a:xfrm>
            <a:off x="2280524" y="4138451"/>
            <a:ext cx="4313301" cy="369332"/>
          </a:xfrm>
          <a:prstGeom prst="rect">
            <a:avLst/>
          </a:prstGeom>
          <a:noFill/>
        </p:spPr>
        <p:txBody>
          <a:bodyPr wrap="square" rtlCol="0">
            <a:spAutoFit/>
          </a:bodyPr>
          <a:lstStyle/>
          <a:p>
            <a:pPr algn="ctr" defTabSz="685800"/>
            <a:r>
              <a:rPr lang="zh-CN" altLang="en-US" b="1" dirty="0">
                <a:solidFill>
                  <a:srgbClr val="FF0000"/>
                </a:solidFill>
              </a:rPr>
              <a:t>长时间转写后，发热仍较严重</a:t>
            </a:r>
          </a:p>
        </p:txBody>
      </p:sp>
    </p:spTree>
    <p:extLst>
      <p:ext uri="{BB962C8B-B14F-4D97-AF65-F5344CB8AC3E}">
        <p14:creationId xmlns:p14="http://schemas.microsoft.com/office/powerpoint/2010/main" val="3526782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 calcmode="lin" valueType="num">
                                      <p:cBhvr additive="base">
                                        <p:cTn id="14"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704582" y="2279362"/>
            <a:ext cx="5109092" cy="584775"/>
          </a:xfrm>
          <a:prstGeom prst="rect">
            <a:avLst/>
          </a:prstGeom>
          <a:noFill/>
        </p:spPr>
        <p:txBody>
          <a:bodyPr wrap="none" rtlCol="0">
            <a:spAutoFit/>
          </a:bodyPr>
          <a:lstStyle/>
          <a:p>
            <a:pPr algn="ctr"/>
            <a:r>
              <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rPr>
              <a:t>二</a:t>
            </a:r>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、口口相传的协议与功规</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6918" y="81248"/>
            <a:ext cx="2183606" cy="577454"/>
          </a:xfrm>
          <a:prstGeom prst="rect">
            <a:avLst/>
          </a:prstGeom>
          <a:noFill/>
          <a:ln w="9525">
            <a:noFill/>
            <a:miter lim="800000"/>
            <a:headEnd/>
            <a:tailEnd/>
          </a:ln>
        </p:spPr>
        <p:txBody>
          <a:bodyPr anchor="ctr"/>
          <a:lstStyle>
            <a:defPPr>
              <a:defRPr lang="zh-CN"/>
            </a:defPPr>
            <a:lvl1pPr algn="ctr">
              <a:defRPr sz="4400" b="1">
                <a:effectLst>
                  <a:outerShdw blurRad="38100" dist="38100" dir="2700000" algn="tl">
                    <a:srgbClr val="C0C0C0"/>
                  </a:outerShdw>
                </a:effectLst>
                <a:latin typeface="Times New Roman" pitchFamily="18" charset="0"/>
                <a:ea typeface="黑体" pitchFamily="49" charset="-122"/>
                <a:cs typeface="Times New Roman" pitchFamily="18" charset="0"/>
              </a:defRPr>
            </a:lvl1pPr>
          </a:lstStyle>
          <a:p>
            <a:pPr defTabSz="685800">
              <a:defRPr/>
            </a:pPr>
            <a:endParaRPr lang="zh-CN" altLang="en-US" sz="2250" dirty="0">
              <a:solidFill>
                <a:srgbClr val="242DA2"/>
              </a:solidFill>
            </a:endParaRPr>
          </a:p>
        </p:txBody>
      </p:sp>
      <p:cxnSp>
        <p:nvCxnSpPr>
          <p:cNvPr id="7" name="连接符: 肘形 34"/>
          <p:cNvCxnSpPr>
            <a:cxnSpLocks/>
          </p:cNvCxnSpPr>
          <p:nvPr/>
        </p:nvCxnSpPr>
        <p:spPr>
          <a:xfrm>
            <a:off x="234315" y="62960"/>
            <a:ext cx="1620441" cy="432197"/>
          </a:xfrm>
          <a:prstGeom prst="bentConnector3">
            <a:avLst>
              <a:gd name="adj1" fmla="val 48"/>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cxnSp>
        <p:nvCxnSpPr>
          <p:cNvPr id="8" name="连接符: 肘形 37"/>
          <p:cNvCxnSpPr>
            <a:cxnSpLocks/>
          </p:cNvCxnSpPr>
          <p:nvPr/>
        </p:nvCxnSpPr>
        <p:spPr>
          <a:xfrm>
            <a:off x="172403" y="62960"/>
            <a:ext cx="1706166" cy="495300"/>
          </a:xfrm>
          <a:prstGeom prst="bentConnector3">
            <a:avLst>
              <a:gd name="adj1" fmla="val -486"/>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11611" y="887079"/>
            <a:ext cx="4623816" cy="300082"/>
          </a:xfrm>
          <a:prstGeom prst="rect">
            <a:avLst/>
          </a:prstGeom>
          <a:noFill/>
        </p:spPr>
        <p:txBody>
          <a:bodyPr wrap="square" rtlCol="0">
            <a:spAutoFit/>
          </a:bodyPr>
          <a:lstStyle/>
          <a:p>
            <a:pPr defTabSz="685800"/>
            <a:r>
              <a:rPr lang="zh-CN" altLang="en-US" sz="1350" dirty="0">
                <a:solidFill>
                  <a:srgbClr val="000000"/>
                </a:solidFill>
              </a:rPr>
              <a:t>新问题，</a:t>
            </a:r>
            <a:r>
              <a:rPr lang="en-US" altLang="zh-CN" sz="1350" dirty="0" err="1">
                <a:solidFill>
                  <a:srgbClr val="000000"/>
                </a:solidFill>
              </a:rPr>
              <a:t>omp</a:t>
            </a:r>
            <a:r>
              <a:rPr lang="zh-CN" altLang="en-US" sz="1350" dirty="0">
                <a:solidFill>
                  <a:srgbClr val="000000"/>
                </a:solidFill>
              </a:rPr>
              <a:t>线程数不符合线性加速比</a:t>
            </a:r>
            <a:endParaRPr lang="en-US" altLang="zh-CN" sz="1350" dirty="0">
              <a:solidFill>
                <a:srgbClr val="000000"/>
              </a:solidFill>
            </a:endParaRPr>
          </a:p>
        </p:txBody>
      </p:sp>
      <p:grpSp>
        <p:nvGrpSpPr>
          <p:cNvPr id="2" name="组合 1"/>
          <p:cNvGrpSpPr/>
          <p:nvPr/>
        </p:nvGrpSpPr>
        <p:grpSpPr>
          <a:xfrm>
            <a:off x="2356724" y="1466538"/>
            <a:ext cx="4250531" cy="2348795"/>
            <a:chOff x="3142298" y="1955384"/>
            <a:chExt cx="5667375" cy="3131726"/>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2298" y="1955384"/>
              <a:ext cx="5667375" cy="1066800"/>
            </a:xfrm>
            <a:prstGeom prst="rect">
              <a:avLst/>
            </a:prstGeom>
          </p:spPr>
        </p:pic>
        <p:sp>
          <p:nvSpPr>
            <p:cNvPr id="11" name="文本框 10"/>
            <p:cNvSpPr txBox="1"/>
            <p:nvPr/>
          </p:nvSpPr>
          <p:spPr>
            <a:xfrm>
              <a:off x="3243898" y="3579005"/>
              <a:ext cx="4868386" cy="1508105"/>
            </a:xfrm>
            <a:prstGeom prst="rect">
              <a:avLst/>
            </a:prstGeom>
            <a:noFill/>
          </p:spPr>
          <p:txBody>
            <a:bodyPr wrap="square" rtlCol="0">
              <a:spAutoFit/>
            </a:bodyPr>
            <a:lstStyle/>
            <a:p>
              <a:pPr marL="214313" indent="-214313" defTabSz="685800">
                <a:buClr>
                  <a:srgbClr val="FF0000"/>
                </a:buClr>
                <a:buFont typeface="Wingdings" panose="05000000000000000000" pitchFamily="2" charset="2"/>
                <a:buChar char="u"/>
              </a:pPr>
              <a:r>
                <a:rPr lang="zh-CN" altLang="en-US" sz="1350" dirty="0">
                  <a:solidFill>
                    <a:srgbClr val="000000"/>
                  </a:solidFill>
                </a:rPr>
                <a:t>猜测</a:t>
              </a:r>
              <a:r>
                <a:rPr lang="en-US" altLang="zh-CN" sz="1350" dirty="0">
                  <a:solidFill>
                    <a:srgbClr val="000000"/>
                  </a:solidFill>
                </a:rPr>
                <a:t>1</a:t>
              </a:r>
              <a:r>
                <a:rPr lang="zh-CN" altLang="en-US" sz="1350" dirty="0">
                  <a:solidFill>
                    <a:srgbClr val="000000"/>
                  </a:solidFill>
                </a:rPr>
                <a:t>：</a:t>
              </a:r>
              <a:r>
                <a:rPr lang="en-US" altLang="zh-CN" sz="1350" dirty="0" err="1">
                  <a:solidFill>
                    <a:srgbClr val="000000"/>
                  </a:solidFill>
                </a:rPr>
                <a:t>maxengine</a:t>
              </a:r>
              <a:r>
                <a:rPr lang="en-US" altLang="zh-CN" sz="1350" dirty="0">
                  <a:solidFill>
                    <a:srgbClr val="000000"/>
                  </a:solidFill>
                </a:rPr>
                <a:t>-lite</a:t>
              </a:r>
              <a:r>
                <a:rPr lang="zh-CN" altLang="en-US" sz="1350" dirty="0">
                  <a:solidFill>
                    <a:srgbClr val="000000"/>
                  </a:solidFill>
                </a:rPr>
                <a:t>中</a:t>
              </a:r>
              <a:r>
                <a:rPr lang="en-US" altLang="zh-CN" sz="1350" dirty="0" err="1">
                  <a:solidFill>
                    <a:srgbClr val="000000"/>
                  </a:solidFill>
                </a:rPr>
                <a:t>omp</a:t>
              </a:r>
              <a:r>
                <a:rPr lang="zh-CN" altLang="en-US" sz="1350" dirty="0">
                  <a:solidFill>
                    <a:srgbClr val="000000"/>
                  </a:solidFill>
                </a:rPr>
                <a:t>线程与解码线程发生抢占</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zh-CN" altLang="en-US" sz="1350" dirty="0">
                  <a:solidFill>
                    <a:srgbClr val="000000"/>
                  </a:solidFill>
                </a:rPr>
                <a:t>猜测</a:t>
              </a:r>
              <a:r>
                <a:rPr lang="en-US" altLang="zh-CN" sz="1350" dirty="0">
                  <a:solidFill>
                    <a:srgbClr val="000000"/>
                  </a:solidFill>
                </a:rPr>
                <a:t>2</a:t>
              </a:r>
              <a:r>
                <a:rPr lang="zh-CN" altLang="en-US" sz="1350" dirty="0">
                  <a:solidFill>
                    <a:srgbClr val="000000"/>
                  </a:solidFill>
                </a:rPr>
                <a:t>：</a:t>
              </a:r>
              <a:r>
                <a:rPr lang="en-US" altLang="zh-CN" sz="1350" dirty="0" err="1">
                  <a:solidFill>
                    <a:srgbClr val="000000"/>
                  </a:solidFill>
                </a:rPr>
                <a:t>omp</a:t>
              </a:r>
              <a:r>
                <a:rPr lang="zh-CN" altLang="en-US" sz="1350" dirty="0">
                  <a:solidFill>
                    <a:srgbClr val="000000"/>
                  </a:solidFill>
                </a:rPr>
                <a:t>线程未分配到录音笔</a:t>
              </a:r>
              <a:r>
                <a:rPr lang="en-US" altLang="zh-CN" sz="1350" dirty="0" err="1">
                  <a:solidFill>
                    <a:srgbClr val="000000"/>
                  </a:solidFill>
                </a:rPr>
                <a:t>cpu</a:t>
              </a:r>
              <a:r>
                <a:rPr lang="zh-CN" altLang="en-US" sz="1350" dirty="0">
                  <a:solidFill>
                    <a:srgbClr val="000000"/>
                  </a:solidFill>
                </a:rPr>
                <a:t>的</a:t>
              </a:r>
              <a:r>
                <a:rPr lang="en-US" altLang="zh-CN" sz="1350" dirty="0">
                  <a:solidFill>
                    <a:srgbClr val="000000"/>
                  </a:solidFill>
                </a:rPr>
                <a:t>4</a:t>
              </a:r>
              <a:r>
                <a:rPr lang="zh-CN" altLang="en-US" sz="1350" dirty="0">
                  <a:solidFill>
                    <a:srgbClr val="000000"/>
                  </a:solidFill>
                </a:rPr>
                <a:t>个大核上</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zh-CN" altLang="en-US" sz="1350" dirty="0">
                  <a:solidFill>
                    <a:srgbClr val="000000"/>
                  </a:solidFill>
                </a:rPr>
                <a:t>验证猜测：将</a:t>
              </a:r>
              <a:r>
                <a:rPr lang="en-US" altLang="zh-CN" sz="1350" dirty="0" err="1">
                  <a:solidFill>
                    <a:srgbClr val="000000"/>
                  </a:solidFill>
                </a:rPr>
                <a:t>omp</a:t>
              </a:r>
              <a:r>
                <a:rPr lang="zh-CN" altLang="en-US" sz="1350" dirty="0">
                  <a:solidFill>
                    <a:srgbClr val="000000"/>
                  </a:solidFill>
                </a:rPr>
                <a:t>线程绑到</a:t>
              </a:r>
              <a:r>
                <a:rPr lang="en-US" altLang="zh-CN" sz="1350" dirty="0">
                  <a:solidFill>
                    <a:srgbClr val="000000"/>
                  </a:solidFill>
                </a:rPr>
                <a:t>4</a:t>
              </a:r>
              <a:r>
                <a:rPr lang="zh-CN" altLang="en-US" sz="1350" dirty="0">
                  <a:solidFill>
                    <a:srgbClr val="000000"/>
                  </a:solidFill>
                </a:rPr>
                <a:t>个大核上</a:t>
              </a:r>
              <a:endParaRPr lang="en-US" altLang="zh-CN" sz="1350" dirty="0">
                <a:solidFill>
                  <a:srgbClr val="000000"/>
                </a:solidFill>
              </a:endParaRPr>
            </a:p>
          </p:txBody>
        </p:sp>
      </p:grpSp>
      <p:sp>
        <p:nvSpPr>
          <p:cNvPr id="13" name="文本框 12"/>
          <p:cNvSpPr txBox="1"/>
          <p:nvPr/>
        </p:nvSpPr>
        <p:spPr>
          <a:xfrm>
            <a:off x="213074" y="137976"/>
            <a:ext cx="2685574" cy="577081"/>
          </a:xfrm>
          <a:prstGeom prst="rect">
            <a:avLst/>
          </a:prstGeom>
          <a:noFill/>
        </p:spPr>
        <p:txBody>
          <a:bodyPr wrap="square" rtlCol="0">
            <a:spAutoFit/>
          </a:bodyPr>
          <a:lstStyle/>
          <a:p>
            <a:pPr defTabSz="685800"/>
            <a:r>
              <a:rPr lang="zh-CN" altLang="en-US" b="1" dirty="0">
                <a:solidFill>
                  <a:srgbClr val="000000"/>
                </a:solidFill>
              </a:rPr>
              <a:t>解决问题</a:t>
            </a:r>
            <a:endParaRPr lang="en-US" altLang="zh-CN" b="1" dirty="0">
              <a:solidFill>
                <a:srgbClr val="000000"/>
              </a:solidFill>
            </a:endParaRPr>
          </a:p>
          <a:p>
            <a:pPr defTabSz="685800"/>
            <a:endParaRPr lang="zh-CN" altLang="en-US" sz="1350" b="1" dirty="0">
              <a:solidFill>
                <a:srgbClr val="000000"/>
              </a:solidFill>
            </a:endParaRPr>
          </a:p>
        </p:txBody>
      </p:sp>
    </p:spTree>
    <p:extLst>
      <p:ext uri="{BB962C8B-B14F-4D97-AF65-F5344CB8AC3E}">
        <p14:creationId xmlns:p14="http://schemas.microsoft.com/office/powerpoint/2010/main" val="137877768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6918" y="81248"/>
            <a:ext cx="2183606" cy="577454"/>
          </a:xfrm>
          <a:prstGeom prst="rect">
            <a:avLst/>
          </a:prstGeom>
          <a:noFill/>
          <a:ln w="9525">
            <a:noFill/>
            <a:miter lim="800000"/>
            <a:headEnd/>
            <a:tailEnd/>
          </a:ln>
        </p:spPr>
        <p:txBody>
          <a:bodyPr anchor="ctr"/>
          <a:lstStyle>
            <a:defPPr>
              <a:defRPr lang="zh-CN"/>
            </a:defPPr>
            <a:lvl1pPr algn="ctr">
              <a:defRPr sz="4400" b="1">
                <a:effectLst>
                  <a:outerShdw blurRad="38100" dist="38100" dir="2700000" algn="tl">
                    <a:srgbClr val="C0C0C0"/>
                  </a:outerShdw>
                </a:effectLst>
                <a:latin typeface="Times New Roman" pitchFamily="18" charset="0"/>
                <a:ea typeface="黑体" pitchFamily="49" charset="-122"/>
                <a:cs typeface="Times New Roman" pitchFamily="18" charset="0"/>
              </a:defRPr>
            </a:lvl1pPr>
          </a:lstStyle>
          <a:p>
            <a:pPr defTabSz="685800">
              <a:defRPr/>
            </a:pPr>
            <a:endParaRPr lang="zh-CN" altLang="en-US" sz="2250" dirty="0">
              <a:solidFill>
                <a:srgbClr val="242DA2"/>
              </a:solidFill>
            </a:endParaRPr>
          </a:p>
        </p:txBody>
      </p:sp>
      <p:cxnSp>
        <p:nvCxnSpPr>
          <p:cNvPr id="7" name="连接符: 肘形 34"/>
          <p:cNvCxnSpPr>
            <a:cxnSpLocks/>
          </p:cNvCxnSpPr>
          <p:nvPr/>
        </p:nvCxnSpPr>
        <p:spPr>
          <a:xfrm>
            <a:off x="234315" y="62960"/>
            <a:ext cx="1620441" cy="432197"/>
          </a:xfrm>
          <a:prstGeom prst="bentConnector3">
            <a:avLst>
              <a:gd name="adj1" fmla="val 48"/>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cxnSp>
        <p:nvCxnSpPr>
          <p:cNvPr id="8" name="连接符: 肘形 37"/>
          <p:cNvCxnSpPr>
            <a:cxnSpLocks/>
          </p:cNvCxnSpPr>
          <p:nvPr/>
        </p:nvCxnSpPr>
        <p:spPr>
          <a:xfrm>
            <a:off x="172403" y="62960"/>
            <a:ext cx="1706166" cy="495300"/>
          </a:xfrm>
          <a:prstGeom prst="bentConnector3">
            <a:avLst>
              <a:gd name="adj1" fmla="val -486"/>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11611" y="887079"/>
            <a:ext cx="4623816" cy="300082"/>
          </a:xfrm>
          <a:prstGeom prst="rect">
            <a:avLst/>
          </a:prstGeom>
          <a:noFill/>
        </p:spPr>
        <p:txBody>
          <a:bodyPr wrap="square" rtlCol="0">
            <a:spAutoFit/>
          </a:bodyPr>
          <a:lstStyle/>
          <a:p>
            <a:pPr defTabSz="685800"/>
            <a:r>
              <a:rPr lang="zh-CN" altLang="en-US" sz="1350" dirty="0">
                <a:solidFill>
                  <a:srgbClr val="000000"/>
                </a:solidFill>
              </a:rPr>
              <a:t>继续降频至</a:t>
            </a:r>
            <a:r>
              <a:rPr lang="en-US" altLang="zh-CN" sz="1350" dirty="0">
                <a:solidFill>
                  <a:srgbClr val="000000"/>
                </a:solidFill>
              </a:rPr>
              <a:t>0.9G</a:t>
            </a:r>
            <a:r>
              <a:rPr lang="zh-CN" altLang="en-US" sz="1350" dirty="0">
                <a:solidFill>
                  <a:srgbClr val="000000"/>
                </a:solidFill>
              </a:rPr>
              <a:t>，同时进行绑核验证</a:t>
            </a:r>
            <a:endParaRPr lang="en-US" altLang="zh-CN" sz="1350" dirty="0">
              <a:solidFill>
                <a:srgbClr val="000000"/>
              </a:solidFill>
            </a:endParaRPr>
          </a:p>
        </p:txBody>
      </p:sp>
      <p:grpSp>
        <p:nvGrpSpPr>
          <p:cNvPr id="2" name="组合 1"/>
          <p:cNvGrpSpPr/>
          <p:nvPr/>
        </p:nvGrpSpPr>
        <p:grpSpPr>
          <a:xfrm>
            <a:off x="732732" y="1587636"/>
            <a:ext cx="7964286" cy="1679734"/>
            <a:chOff x="976976" y="2116847"/>
            <a:chExt cx="10619048" cy="2239645"/>
          </a:xfrm>
        </p:grpSpPr>
        <p:pic>
          <p:nvPicPr>
            <p:cNvPr id="9" name="图片 8"/>
            <p:cNvPicPr>
              <a:picLocks noChangeAspect="1"/>
            </p:cNvPicPr>
            <p:nvPr/>
          </p:nvPicPr>
          <p:blipFill>
            <a:blip r:embed="rId2"/>
            <a:stretch>
              <a:fillRect/>
            </a:stretch>
          </p:blipFill>
          <p:spPr>
            <a:xfrm>
              <a:off x="976976" y="3327921"/>
              <a:ext cx="10619048" cy="1028571"/>
            </a:xfrm>
            <a:prstGeom prst="rect">
              <a:avLst/>
            </a:prstGeom>
          </p:spPr>
        </p:pic>
        <p:sp>
          <p:nvSpPr>
            <p:cNvPr id="17" name="文本框 16"/>
            <p:cNvSpPr txBox="1"/>
            <p:nvPr/>
          </p:nvSpPr>
          <p:spPr>
            <a:xfrm>
              <a:off x="3040699" y="2116847"/>
              <a:ext cx="6751003" cy="677108"/>
            </a:xfrm>
            <a:prstGeom prst="rect">
              <a:avLst/>
            </a:prstGeom>
            <a:noFill/>
          </p:spPr>
          <p:txBody>
            <a:bodyPr wrap="square" rtlCol="0">
              <a:spAutoFit/>
            </a:bodyPr>
            <a:lstStyle/>
            <a:p>
              <a:pPr marL="214313" indent="-214313" defTabSz="685800">
                <a:buClr>
                  <a:srgbClr val="FF0000"/>
                </a:buClr>
                <a:buFont typeface="Wingdings" panose="05000000000000000000" pitchFamily="2" charset="2"/>
                <a:buChar char="u"/>
              </a:pPr>
              <a:r>
                <a:rPr lang="en-US" altLang="zh-CN" sz="1350" dirty="0">
                  <a:solidFill>
                    <a:srgbClr val="000000"/>
                  </a:solidFill>
                </a:rPr>
                <a:t>3</a:t>
              </a:r>
              <a:r>
                <a:rPr lang="zh-CN" altLang="en-US" sz="1350" dirty="0">
                  <a:solidFill>
                    <a:srgbClr val="000000"/>
                  </a:solidFill>
                </a:rPr>
                <a:t>大</a:t>
              </a:r>
              <a:r>
                <a:rPr lang="en-US" altLang="zh-CN" sz="1350" dirty="0">
                  <a:solidFill>
                    <a:srgbClr val="000000"/>
                  </a:solidFill>
                </a:rPr>
                <a:t>1</a:t>
              </a:r>
              <a:r>
                <a:rPr lang="zh-CN" altLang="en-US" sz="1350" dirty="0">
                  <a:solidFill>
                    <a:srgbClr val="000000"/>
                  </a:solidFill>
                </a:rPr>
                <a:t>大：将本地转写的所有线程绑定在</a:t>
              </a:r>
              <a:r>
                <a:rPr lang="en-US" altLang="zh-CN" sz="1350" dirty="0">
                  <a:solidFill>
                    <a:srgbClr val="000000"/>
                  </a:solidFill>
                </a:rPr>
                <a:t>4</a:t>
              </a:r>
              <a:r>
                <a:rPr lang="zh-CN" altLang="en-US" sz="1350" dirty="0">
                  <a:solidFill>
                    <a:srgbClr val="000000"/>
                  </a:solidFill>
                </a:rPr>
                <a:t>个大核</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4</a:t>
              </a:r>
              <a:r>
                <a:rPr lang="zh-CN" altLang="en-US" sz="1350" dirty="0">
                  <a:solidFill>
                    <a:srgbClr val="000000"/>
                  </a:solidFill>
                </a:rPr>
                <a:t>大</a:t>
              </a:r>
              <a:r>
                <a:rPr lang="en-US" altLang="zh-CN" sz="1350" dirty="0">
                  <a:solidFill>
                    <a:srgbClr val="000000"/>
                  </a:solidFill>
                </a:rPr>
                <a:t>1</a:t>
              </a:r>
              <a:r>
                <a:rPr lang="zh-CN" altLang="en-US" sz="1350" dirty="0">
                  <a:solidFill>
                    <a:srgbClr val="000000"/>
                  </a:solidFill>
                </a:rPr>
                <a:t>小：将本地转写的所有线程绑定在</a:t>
              </a:r>
              <a:r>
                <a:rPr lang="en-US" altLang="zh-CN" sz="1350" dirty="0">
                  <a:solidFill>
                    <a:srgbClr val="000000"/>
                  </a:solidFill>
                </a:rPr>
                <a:t>4</a:t>
              </a:r>
              <a:r>
                <a:rPr lang="zh-CN" altLang="en-US" sz="1350" dirty="0">
                  <a:solidFill>
                    <a:srgbClr val="000000"/>
                  </a:solidFill>
                </a:rPr>
                <a:t>个大核、</a:t>
              </a:r>
              <a:r>
                <a:rPr lang="en-US" altLang="zh-CN" sz="1350" dirty="0">
                  <a:solidFill>
                    <a:srgbClr val="000000"/>
                  </a:solidFill>
                </a:rPr>
                <a:t>1</a:t>
              </a:r>
              <a:r>
                <a:rPr lang="zh-CN" altLang="en-US" sz="1350" dirty="0">
                  <a:solidFill>
                    <a:srgbClr val="000000"/>
                  </a:solidFill>
                </a:rPr>
                <a:t>个小核上</a:t>
              </a:r>
              <a:endParaRPr lang="en-US" altLang="zh-CN" sz="1350" dirty="0">
                <a:solidFill>
                  <a:srgbClr val="000000"/>
                </a:solidFill>
              </a:endParaRPr>
            </a:p>
          </p:txBody>
        </p:sp>
      </p:grpSp>
      <p:sp>
        <p:nvSpPr>
          <p:cNvPr id="11" name="文本框 10"/>
          <p:cNvSpPr txBox="1"/>
          <p:nvPr/>
        </p:nvSpPr>
        <p:spPr>
          <a:xfrm>
            <a:off x="213074" y="137976"/>
            <a:ext cx="2685574" cy="577081"/>
          </a:xfrm>
          <a:prstGeom prst="rect">
            <a:avLst/>
          </a:prstGeom>
          <a:noFill/>
        </p:spPr>
        <p:txBody>
          <a:bodyPr wrap="square" rtlCol="0">
            <a:spAutoFit/>
          </a:bodyPr>
          <a:lstStyle/>
          <a:p>
            <a:pPr defTabSz="685800"/>
            <a:r>
              <a:rPr lang="zh-CN" altLang="en-US" b="1" dirty="0">
                <a:solidFill>
                  <a:srgbClr val="000000"/>
                </a:solidFill>
              </a:rPr>
              <a:t>解决问题</a:t>
            </a:r>
            <a:endParaRPr lang="en-US" altLang="zh-CN" b="1" dirty="0">
              <a:solidFill>
                <a:srgbClr val="000000"/>
              </a:solidFill>
            </a:endParaRPr>
          </a:p>
          <a:p>
            <a:pPr defTabSz="685800"/>
            <a:endParaRPr lang="zh-CN" altLang="en-US" sz="1350" b="1" dirty="0">
              <a:solidFill>
                <a:srgbClr val="000000"/>
              </a:solidFill>
            </a:endParaRPr>
          </a:p>
        </p:txBody>
      </p:sp>
    </p:spTree>
    <p:extLst>
      <p:ext uri="{BB962C8B-B14F-4D97-AF65-F5344CB8AC3E}">
        <p14:creationId xmlns:p14="http://schemas.microsoft.com/office/powerpoint/2010/main" val="411571397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6918" y="81248"/>
            <a:ext cx="2183606" cy="577454"/>
          </a:xfrm>
          <a:prstGeom prst="rect">
            <a:avLst/>
          </a:prstGeom>
          <a:noFill/>
          <a:ln w="9525">
            <a:noFill/>
            <a:miter lim="800000"/>
            <a:headEnd/>
            <a:tailEnd/>
          </a:ln>
        </p:spPr>
        <p:txBody>
          <a:bodyPr anchor="ctr"/>
          <a:lstStyle>
            <a:defPPr>
              <a:defRPr lang="zh-CN"/>
            </a:defPPr>
            <a:lvl1pPr algn="ctr">
              <a:defRPr sz="4400" b="1">
                <a:effectLst>
                  <a:outerShdw blurRad="38100" dist="38100" dir="2700000" algn="tl">
                    <a:srgbClr val="C0C0C0"/>
                  </a:outerShdw>
                </a:effectLst>
                <a:latin typeface="Times New Roman" pitchFamily="18" charset="0"/>
                <a:ea typeface="黑体" pitchFamily="49" charset="-122"/>
                <a:cs typeface="Times New Roman" pitchFamily="18" charset="0"/>
              </a:defRPr>
            </a:lvl1pPr>
          </a:lstStyle>
          <a:p>
            <a:pPr defTabSz="685800">
              <a:defRPr/>
            </a:pPr>
            <a:endParaRPr lang="zh-CN" altLang="en-US" sz="2250" dirty="0">
              <a:solidFill>
                <a:srgbClr val="242DA2"/>
              </a:solidFill>
            </a:endParaRPr>
          </a:p>
        </p:txBody>
      </p:sp>
      <p:cxnSp>
        <p:nvCxnSpPr>
          <p:cNvPr id="7" name="连接符: 肘形 34"/>
          <p:cNvCxnSpPr>
            <a:cxnSpLocks/>
          </p:cNvCxnSpPr>
          <p:nvPr/>
        </p:nvCxnSpPr>
        <p:spPr>
          <a:xfrm>
            <a:off x="234315" y="62960"/>
            <a:ext cx="1620441" cy="432197"/>
          </a:xfrm>
          <a:prstGeom prst="bentConnector3">
            <a:avLst>
              <a:gd name="adj1" fmla="val 48"/>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cxnSp>
        <p:nvCxnSpPr>
          <p:cNvPr id="8" name="连接符: 肘形 37"/>
          <p:cNvCxnSpPr>
            <a:cxnSpLocks/>
          </p:cNvCxnSpPr>
          <p:nvPr/>
        </p:nvCxnSpPr>
        <p:spPr>
          <a:xfrm>
            <a:off x="172403" y="62960"/>
            <a:ext cx="1706166" cy="495300"/>
          </a:xfrm>
          <a:prstGeom prst="bentConnector3">
            <a:avLst>
              <a:gd name="adj1" fmla="val -486"/>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11611" y="887079"/>
            <a:ext cx="4623816" cy="300082"/>
          </a:xfrm>
          <a:prstGeom prst="rect">
            <a:avLst/>
          </a:prstGeom>
          <a:noFill/>
        </p:spPr>
        <p:txBody>
          <a:bodyPr wrap="square" rtlCol="0">
            <a:spAutoFit/>
          </a:bodyPr>
          <a:lstStyle/>
          <a:p>
            <a:pPr defTabSz="685800"/>
            <a:r>
              <a:rPr lang="zh-CN" altLang="en-US" sz="1350" dirty="0">
                <a:solidFill>
                  <a:srgbClr val="000000"/>
                </a:solidFill>
              </a:rPr>
              <a:t>降频至</a:t>
            </a:r>
            <a:r>
              <a:rPr lang="en-US" altLang="zh-CN" sz="1350" dirty="0">
                <a:solidFill>
                  <a:srgbClr val="000000"/>
                </a:solidFill>
              </a:rPr>
              <a:t>0.9G</a:t>
            </a:r>
            <a:r>
              <a:rPr lang="zh-CN" altLang="en-US" sz="1350" dirty="0">
                <a:solidFill>
                  <a:srgbClr val="000000"/>
                </a:solidFill>
              </a:rPr>
              <a:t>，与上一代录音笔版本对比</a:t>
            </a:r>
            <a:endParaRPr lang="en-US" altLang="zh-CN" sz="1350" dirty="0">
              <a:solidFill>
                <a:srgbClr val="000000"/>
              </a:solidFill>
            </a:endParaRPr>
          </a:p>
        </p:txBody>
      </p:sp>
      <p:sp>
        <p:nvSpPr>
          <p:cNvPr id="9" name="文本框 8"/>
          <p:cNvSpPr txBox="1"/>
          <p:nvPr/>
        </p:nvSpPr>
        <p:spPr>
          <a:xfrm>
            <a:off x="213074" y="137976"/>
            <a:ext cx="2685574" cy="577081"/>
          </a:xfrm>
          <a:prstGeom prst="rect">
            <a:avLst/>
          </a:prstGeom>
          <a:noFill/>
        </p:spPr>
        <p:txBody>
          <a:bodyPr wrap="square" rtlCol="0">
            <a:spAutoFit/>
          </a:bodyPr>
          <a:lstStyle/>
          <a:p>
            <a:pPr defTabSz="685800"/>
            <a:r>
              <a:rPr lang="zh-CN" altLang="en-US" b="1" dirty="0">
                <a:solidFill>
                  <a:srgbClr val="000000"/>
                </a:solidFill>
              </a:rPr>
              <a:t>解决问题</a:t>
            </a:r>
            <a:endParaRPr lang="en-US" altLang="zh-CN" b="1" dirty="0">
              <a:solidFill>
                <a:srgbClr val="000000"/>
              </a:solidFill>
            </a:endParaRPr>
          </a:p>
          <a:p>
            <a:pPr defTabSz="685800"/>
            <a:endParaRPr lang="zh-CN" altLang="en-US" sz="1350" b="1" dirty="0">
              <a:solidFill>
                <a:srgbClr val="000000"/>
              </a:solidFill>
            </a:endParaRPr>
          </a:p>
        </p:txBody>
      </p:sp>
      <p:sp>
        <p:nvSpPr>
          <p:cNvPr id="11" name="文本框 10"/>
          <p:cNvSpPr txBox="1"/>
          <p:nvPr/>
        </p:nvSpPr>
        <p:spPr>
          <a:xfrm>
            <a:off x="2590169" y="4029076"/>
            <a:ext cx="4187231" cy="507831"/>
          </a:xfrm>
          <a:prstGeom prst="rect">
            <a:avLst/>
          </a:prstGeom>
          <a:noFill/>
        </p:spPr>
        <p:txBody>
          <a:bodyPr wrap="square" rtlCol="0">
            <a:spAutoFit/>
          </a:bodyPr>
          <a:lstStyle/>
          <a:p>
            <a:pPr defTabSz="685800"/>
            <a:r>
              <a:rPr lang="zh-CN" altLang="en-US" sz="2700" b="1" dirty="0">
                <a:solidFill>
                  <a:srgbClr val="FF0000"/>
                </a:solidFill>
              </a:rPr>
              <a:t>发热问题解决，收工了？</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611" y="1392455"/>
            <a:ext cx="8149233" cy="2563178"/>
          </a:xfrm>
          <a:prstGeom prst="rect">
            <a:avLst/>
          </a:prstGeom>
        </p:spPr>
      </p:pic>
      <p:grpSp>
        <p:nvGrpSpPr>
          <p:cNvPr id="13" name="组合 12"/>
          <p:cNvGrpSpPr/>
          <p:nvPr/>
        </p:nvGrpSpPr>
        <p:grpSpPr>
          <a:xfrm>
            <a:off x="3764107" y="2267816"/>
            <a:ext cx="4796738" cy="1439141"/>
            <a:chOff x="5018809" y="3023755"/>
            <a:chExt cx="6395650" cy="1918854"/>
          </a:xfrm>
        </p:grpSpPr>
        <p:sp>
          <p:nvSpPr>
            <p:cNvPr id="3" name="矩形 2"/>
            <p:cNvSpPr/>
            <p:nvPr/>
          </p:nvSpPr>
          <p:spPr bwMode="auto">
            <a:xfrm>
              <a:off x="5018809" y="3023755"/>
              <a:ext cx="6395650" cy="270163"/>
            </a:xfrm>
            <a:prstGeom prst="rect">
              <a:avLst/>
            </a:prstGeom>
            <a:noFill/>
            <a:ln w="28575" cap="flat" cmpd="sng" algn="ctr">
              <a:solidFill>
                <a:srgbClr val="FF0000"/>
              </a:solidFill>
              <a:prstDash val="solid"/>
              <a:round/>
              <a:headEnd type="none" w="med" len="med"/>
              <a:tailEnd type="triangle"/>
            </a:ln>
          </p:spPr>
          <p:txBody>
            <a:bodyPr rtlCol="0" anchor="ctr"/>
            <a:lstStyle/>
            <a:p>
              <a:pPr algn="ctr" defTabSz="685800"/>
              <a:endParaRPr lang="zh-CN" altLang="en-US" sz="1350">
                <a:solidFill>
                  <a:srgbClr val="000000"/>
                </a:solidFill>
              </a:endParaRPr>
            </a:p>
          </p:txBody>
        </p:sp>
        <p:sp>
          <p:nvSpPr>
            <p:cNvPr id="12" name="矩形 11"/>
            <p:cNvSpPr/>
            <p:nvPr/>
          </p:nvSpPr>
          <p:spPr bwMode="auto">
            <a:xfrm>
              <a:off x="5018809" y="4672446"/>
              <a:ext cx="6395650" cy="270163"/>
            </a:xfrm>
            <a:prstGeom prst="rect">
              <a:avLst/>
            </a:prstGeom>
            <a:noFill/>
            <a:ln w="28575" cap="flat" cmpd="sng" algn="ctr">
              <a:solidFill>
                <a:srgbClr val="FF0000"/>
              </a:solidFill>
              <a:prstDash val="solid"/>
              <a:round/>
              <a:headEnd type="none" w="med" len="med"/>
              <a:tailEnd type="triangle"/>
            </a:ln>
          </p:spPr>
          <p:txBody>
            <a:bodyPr rtlCol="0" anchor="ctr"/>
            <a:lstStyle/>
            <a:p>
              <a:pPr algn="ctr" defTabSz="685800"/>
              <a:endParaRPr lang="zh-CN" altLang="en-US" sz="1350">
                <a:solidFill>
                  <a:srgbClr val="000000"/>
                </a:solidFill>
              </a:endParaRPr>
            </a:p>
          </p:txBody>
        </p:sp>
      </p:grpSp>
    </p:spTree>
    <p:extLst>
      <p:ext uri="{BB962C8B-B14F-4D97-AF65-F5344CB8AC3E}">
        <p14:creationId xmlns:p14="http://schemas.microsoft.com/office/powerpoint/2010/main" val="260359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6918" y="81248"/>
            <a:ext cx="2183606" cy="577454"/>
          </a:xfrm>
          <a:prstGeom prst="rect">
            <a:avLst/>
          </a:prstGeom>
          <a:noFill/>
          <a:ln w="9525">
            <a:noFill/>
            <a:miter lim="800000"/>
            <a:headEnd/>
            <a:tailEnd/>
          </a:ln>
        </p:spPr>
        <p:txBody>
          <a:bodyPr anchor="ctr"/>
          <a:lstStyle>
            <a:defPPr>
              <a:defRPr lang="zh-CN"/>
            </a:defPPr>
            <a:lvl1pPr algn="ctr">
              <a:defRPr sz="4400" b="1">
                <a:effectLst>
                  <a:outerShdw blurRad="38100" dist="38100" dir="2700000" algn="tl">
                    <a:srgbClr val="C0C0C0"/>
                  </a:outerShdw>
                </a:effectLst>
                <a:latin typeface="Times New Roman" pitchFamily="18" charset="0"/>
                <a:ea typeface="黑体" pitchFamily="49" charset="-122"/>
                <a:cs typeface="Times New Roman" pitchFamily="18" charset="0"/>
              </a:defRPr>
            </a:lvl1pPr>
          </a:lstStyle>
          <a:p>
            <a:pPr defTabSz="685800">
              <a:defRPr/>
            </a:pPr>
            <a:endParaRPr lang="zh-CN" altLang="en-US" sz="2250" dirty="0">
              <a:solidFill>
                <a:srgbClr val="242DA2"/>
              </a:solidFill>
            </a:endParaRPr>
          </a:p>
        </p:txBody>
      </p:sp>
      <p:cxnSp>
        <p:nvCxnSpPr>
          <p:cNvPr id="7" name="连接符: 肘形 34"/>
          <p:cNvCxnSpPr>
            <a:cxnSpLocks/>
          </p:cNvCxnSpPr>
          <p:nvPr/>
        </p:nvCxnSpPr>
        <p:spPr>
          <a:xfrm>
            <a:off x="234315" y="62960"/>
            <a:ext cx="1620441" cy="432197"/>
          </a:xfrm>
          <a:prstGeom prst="bentConnector3">
            <a:avLst>
              <a:gd name="adj1" fmla="val 48"/>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cxnSp>
        <p:nvCxnSpPr>
          <p:cNvPr id="8" name="连接符: 肘形 37"/>
          <p:cNvCxnSpPr>
            <a:cxnSpLocks/>
          </p:cNvCxnSpPr>
          <p:nvPr/>
        </p:nvCxnSpPr>
        <p:spPr>
          <a:xfrm>
            <a:off x="172403" y="62960"/>
            <a:ext cx="1706166" cy="495300"/>
          </a:xfrm>
          <a:prstGeom prst="bentConnector3">
            <a:avLst>
              <a:gd name="adj1" fmla="val -486"/>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11611" y="887079"/>
            <a:ext cx="4623816" cy="300082"/>
          </a:xfrm>
          <a:prstGeom prst="rect">
            <a:avLst/>
          </a:prstGeom>
          <a:noFill/>
        </p:spPr>
        <p:txBody>
          <a:bodyPr wrap="square" rtlCol="0">
            <a:spAutoFit/>
          </a:bodyPr>
          <a:lstStyle/>
          <a:p>
            <a:pPr defTabSz="685800"/>
            <a:r>
              <a:rPr lang="zh-CN" altLang="en-US" sz="1350" dirty="0">
                <a:solidFill>
                  <a:srgbClr val="000000"/>
                </a:solidFill>
              </a:rPr>
              <a:t>测试反馈，降频</a:t>
            </a:r>
            <a:r>
              <a:rPr lang="en-US" altLang="zh-CN" sz="1350" dirty="0">
                <a:solidFill>
                  <a:srgbClr val="000000"/>
                </a:solidFill>
              </a:rPr>
              <a:t>0.9G</a:t>
            </a:r>
            <a:r>
              <a:rPr lang="zh-CN" altLang="en-US" sz="1350" dirty="0">
                <a:solidFill>
                  <a:srgbClr val="000000"/>
                </a:solidFill>
              </a:rPr>
              <a:t>机子凉了，效果也凉了</a:t>
            </a:r>
            <a:endParaRPr lang="en-US" altLang="zh-CN" sz="1350" dirty="0">
              <a:solidFill>
                <a:srgbClr val="000000"/>
              </a:solidFill>
            </a:endParaRPr>
          </a:p>
        </p:txBody>
      </p:sp>
      <p:sp>
        <p:nvSpPr>
          <p:cNvPr id="19" name="文本框 18"/>
          <p:cNvSpPr txBox="1"/>
          <p:nvPr/>
        </p:nvSpPr>
        <p:spPr>
          <a:xfrm>
            <a:off x="702703" y="2241202"/>
            <a:ext cx="3115306" cy="923330"/>
          </a:xfrm>
          <a:prstGeom prst="rect">
            <a:avLst/>
          </a:prstGeom>
          <a:noFill/>
        </p:spPr>
        <p:txBody>
          <a:bodyPr wrap="square" rtlCol="0">
            <a:spAutoFit/>
          </a:bodyPr>
          <a:lstStyle/>
          <a:p>
            <a:pPr defTabSz="685800">
              <a:buClr>
                <a:srgbClr val="FF0000"/>
              </a:buClr>
            </a:pP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CPU</a:t>
            </a:r>
            <a:r>
              <a:rPr lang="zh-CN" altLang="en-US" sz="1350" dirty="0">
                <a:solidFill>
                  <a:srgbClr val="000000"/>
                </a:solidFill>
              </a:rPr>
              <a:t>频率过低导致前端丢音？</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zh-CN" altLang="en-US" sz="1350" dirty="0">
                <a:solidFill>
                  <a:srgbClr val="000000"/>
                </a:solidFill>
              </a:rPr>
              <a:t>异常音频导致解码负载过大？</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zh-CN" altLang="en-US" sz="1350" dirty="0">
                <a:solidFill>
                  <a:srgbClr val="000000"/>
                </a:solidFill>
              </a:rPr>
              <a:t>别的未知问题？</a:t>
            </a:r>
            <a:endParaRPr lang="en-US" altLang="zh-CN" sz="1350" dirty="0">
              <a:solidFill>
                <a:srgbClr val="000000"/>
              </a:solidFill>
            </a:endParaRPr>
          </a:p>
        </p:txBody>
      </p:sp>
      <p:grpSp>
        <p:nvGrpSpPr>
          <p:cNvPr id="21" name="组合 20"/>
          <p:cNvGrpSpPr/>
          <p:nvPr/>
        </p:nvGrpSpPr>
        <p:grpSpPr>
          <a:xfrm>
            <a:off x="5124695" y="1445844"/>
            <a:ext cx="3134155" cy="2028716"/>
            <a:chOff x="6832926" y="1927791"/>
            <a:chExt cx="4178873" cy="2704955"/>
          </a:xfrm>
        </p:grpSpPr>
        <p:grpSp>
          <p:nvGrpSpPr>
            <p:cNvPr id="11" name="组合 10"/>
            <p:cNvGrpSpPr/>
            <p:nvPr/>
          </p:nvGrpSpPr>
          <p:grpSpPr>
            <a:xfrm>
              <a:off x="6832926" y="1927791"/>
              <a:ext cx="4178873" cy="2120958"/>
              <a:chOff x="6713903" y="2006542"/>
              <a:chExt cx="4178873" cy="2120958"/>
            </a:xfrm>
          </p:grpSpPr>
          <p:grpSp>
            <p:nvGrpSpPr>
              <p:cNvPr id="12" name="组合 11"/>
              <p:cNvGrpSpPr/>
              <p:nvPr/>
            </p:nvGrpSpPr>
            <p:grpSpPr>
              <a:xfrm>
                <a:off x="6713903" y="2006542"/>
                <a:ext cx="4178873" cy="1963456"/>
                <a:chOff x="430180" y="1694144"/>
                <a:chExt cx="4178873" cy="1963456"/>
              </a:xfrm>
            </p:grpSpPr>
            <p:sp>
              <p:nvSpPr>
                <p:cNvPr id="13" name="矩形 12"/>
                <p:cNvSpPr/>
                <p:nvPr/>
              </p:nvSpPr>
              <p:spPr bwMode="auto">
                <a:xfrm>
                  <a:off x="1385602" y="3133344"/>
                  <a:ext cx="1402080" cy="524256"/>
                </a:xfrm>
                <a:prstGeom prst="rect">
                  <a:avLst/>
                </a:prstGeom>
                <a:solidFill>
                  <a:srgbClr val="FF0000"/>
                </a:solidFill>
                <a:ln w="19050" cap="flat" cmpd="sng" algn="ctr">
                  <a:solidFill>
                    <a:schemeClr val="tx1"/>
                  </a:solidFill>
                  <a:prstDash val="solid"/>
                  <a:round/>
                  <a:headEnd type="none" w="med" len="med"/>
                  <a:tailEnd type="triangle"/>
                </a:ln>
              </p:spPr>
              <p:txBody>
                <a:bodyPr rtlCol="0" anchor="ctr"/>
                <a:lstStyle/>
                <a:p>
                  <a:pPr algn="ctr" defTabSz="685800"/>
                  <a:r>
                    <a:rPr lang="en-US" altLang="zh-CN" sz="1350" dirty="0">
                      <a:solidFill>
                        <a:srgbClr val="000000"/>
                      </a:solidFill>
                    </a:rPr>
                    <a:t>data-buff</a:t>
                  </a:r>
                  <a:endParaRPr lang="zh-CN" altLang="en-US" sz="1350" dirty="0">
                    <a:solidFill>
                      <a:srgbClr val="000000"/>
                    </a:solidFill>
                  </a:endParaRPr>
                </a:p>
              </p:txBody>
            </p:sp>
            <p:cxnSp>
              <p:nvCxnSpPr>
                <p:cNvPr id="14" name="肘形连接符 13"/>
                <p:cNvCxnSpPr/>
                <p:nvPr/>
              </p:nvCxnSpPr>
              <p:spPr bwMode="auto">
                <a:xfrm>
                  <a:off x="442594" y="2084832"/>
                  <a:ext cx="1230536" cy="1048512"/>
                </a:xfrm>
                <a:prstGeom prst="bentConnector3">
                  <a:avLst>
                    <a:gd name="adj1" fmla="val 99539"/>
                  </a:avLst>
                </a:prstGeom>
                <a:solidFill>
                  <a:srgbClr val="FF0000"/>
                </a:solidFill>
                <a:ln w="19050" cap="flat" cmpd="sng" algn="ctr">
                  <a:solidFill>
                    <a:schemeClr val="tx1"/>
                  </a:solidFill>
                  <a:prstDash val="solid"/>
                  <a:round/>
                  <a:headEnd type="none" w="med" len="med"/>
                  <a:tailEnd type="triangle"/>
                </a:ln>
              </p:spPr>
            </p:cxnSp>
            <p:sp>
              <p:nvSpPr>
                <p:cNvPr id="15" name="矩形 14"/>
                <p:cNvSpPr/>
                <p:nvPr/>
              </p:nvSpPr>
              <p:spPr bwMode="auto">
                <a:xfrm>
                  <a:off x="3455703" y="1822704"/>
                  <a:ext cx="1153350" cy="524256"/>
                </a:xfrm>
                <a:prstGeom prst="rect">
                  <a:avLst/>
                </a:prstGeom>
                <a:solidFill>
                  <a:srgbClr val="FF0000"/>
                </a:solidFill>
                <a:ln w="19050" cap="flat" cmpd="sng" algn="ctr">
                  <a:solidFill>
                    <a:schemeClr val="tx1"/>
                  </a:solidFill>
                  <a:prstDash val="solid"/>
                  <a:round/>
                  <a:headEnd type="none" w="med" len="med"/>
                  <a:tailEnd type="triangle"/>
                </a:ln>
              </p:spPr>
              <p:txBody>
                <a:bodyPr rtlCol="0" anchor="ctr"/>
                <a:lstStyle/>
                <a:p>
                  <a:pPr algn="ctr" defTabSz="685800"/>
                  <a:r>
                    <a:rPr lang="zh-CN" altLang="en-US" sz="1350" dirty="0">
                      <a:solidFill>
                        <a:srgbClr val="000000"/>
                      </a:solidFill>
                    </a:rPr>
                    <a:t>本地转写</a:t>
                  </a:r>
                </a:p>
              </p:txBody>
            </p:sp>
            <p:cxnSp>
              <p:nvCxnSpPr>
                <p:cNvPr id="16" name="肘形连接符 15"/>
                <p:cNvCxnSpPr>
                  <a:endCxn id="15" idx="1"/>
                </p:cNvCxnSpPr>
                <p:nvPr/>
              </p:nvCxnSpPr>
              <p:spPr bwMode="auto">
                <a:xfrm flipV="1">
                  <a:off x="2389156" y="2084832"/>
                  <a:ext cx="1066547" cy="1063752"/>
                </a:xfrm>
                <a:prstGeom prst="bentConnector3">
                  <a:avLst>
                    <a:gd name="adj1" fmla="val -12"/>
                  </a:avLst>
                </a:prstGeom>
                <a:solidFill>
                  <a:srgbClr val="FF0000"/>
                </a:solidFill>
                <a:ln w="19050" cap="flat" cmpd="sng" algn="ctr">
                  <a:solidFill>
                    <a:schemeClr val="tx1"/>
                  </a:solidFill>
                  <a:prstDash val="solid"/>
                  <a:round/>
                  <a:headEnd type="none" w="med" len="med"/>
                  <a:tailEnd type="triangle"/>
                </a:ln>
              </p:spPr>
            </p:cxnSp>
            <p:sp>
              <p:nvSpPr>
                <p:cNvPr id="17" name="文本框 16"/>
                <p:cNvSpPr txBox="1"/>
                <p:nvPr/>
              </p:nvSpPr>
              <p:spPr>
                <a:xfrm>
                  <a:off x="430180" y="1695459"/>
                  <a:ext cx="2156714" cy="400109"/>
                </a:xfrm>
                <a:prstGeom prst="rect">
                  <a:avLst/>
                </a:prstGeom>
                <a:noFill/>
              </p:spPr>
              <p:txBody>
                <a:bodyPr wrap="square" rtlCol="0">
                  <a:spAutoFit/>
                </a:bodyPr>
                <a:lstStyle/>
                <a:p>
                  <a:pPr defTabSz="685800"/>
                  <a:r>
                    <a:rPr lang="en-US" altLang="zh-CN" sz="1350" dirty="0">
                      <a:solidFill>
                        <a:srgbClr val="FF0000"/>
                      </a:solidFill>
                    </a:rPr>
                    <a:t>audio-write</a:t>
                  </a:r>
                  <a:endParaRPr lang="zh-CN" altLang="en-US" sz="1350" dirty="0">
                    <a:solidFill>
                      <a:srgbClr val="FF0000"/>
                    </a:solidFill>
                  </a:endParaRPr>
                </a:p>
              </p:txBody>
            </p:sp>
            <p:sp>
              <p:nvSpPr>
                <p:cNvPr id="18" name="文本框 17"/>
                <p:cNvSpPr txBox="1"/>
                <p:nvPr/>
              </p:nvSpPr>
              <p:spPr>
                <a:xfrm>
                  <a:off x="2424653" y="1694144"/>
                  <a:ext cx="2156714" cy="400109"/>
                </a:xfrm>
                <a:prstGeom prst="rect">
                  <a:avLst/>
                </a:prstGeom>
                <a:noFill/>
              </p:spPr>
              <p:txBody>
                <a:bodyPr wrap="square" rtlCol="0">
                  <a:spAutoFit/>
                </a:bodyPr>
                <a:lstStyle/>
                <a:p>
                  <a:pPr defTabSz="685800"/>
                  <a:r>
                    <a:rPr lang="en-US" altLang="zh-CN" sz="1350" dirty="0" err="1">
                      <a:solidFill>
                        <a:srgbClr val="FF0000"/>
                      </a:solidFill>
                    </a:rPr>
                    <a:t>setinput</a:t>
                  </a:r>
                  <a:endParaRPr lang="zh-CN" altLang="en-US" sz="1350" dirty="0">
                    <a:solidFill>
                      <a:srgbClr val="FF0000"/>
                    </a:solidFill>
                  </a:endParaRPr>
                </a:p>
              </p:txBody>
            </p:sp>
          </p:grpSp>
          <p:sp>
            <p:nvSpPr>
              <p:cNvPr id="2" name="矩形 1"/>
              <p:cNvSpPr/>
              <p:nvPr/>
            </p:nvSpPr>
            <p:spPr bwMode="auto">
              <a:xfrm>
                <a:off x="7341585" y="3247635"/>
                <a:ext cx="2043571" cy="879865"/>
              </a:xfrm>
              <a:prstGeom prst="rect">
                <a:avLst/>
              </a:prstGeom>
              <a:noFill/>
              <a:ln w="19050" cap="flat" cmpd="sng" algn="ctr">
                <a:solidFill>
                  <a:srgbClr val="FF0000"/>
                </a:solidFill>
                <a:prstDash val="sysDash"/>
                <a:round/>
                <a:headEnd type="none" w="med" len="med"/>
                <a:tailEnd type="triangle"/>
              </a:ln>
            </p:spPr>
            <p:txBody>
              <a:bodyPr rtlCol="0" anchor="ctr"/>
              <a:lstStyle/>
              <a:p>
                <a:pPr algn="ctr" defTabSz="685800"/>
                <a:endParaRPr lang="zh-CN" altLang="en-US" sz="1350">
                  <a:solidFill>
                    <a:srgbClr val="000000"/>
                  </a:solidFill>
                </a:endParaRPr>
              </a:p>
            </p:txBody>
          </p:sp>
        </p:grpSp>
        <p:sp>
          <p:nvSpPr>
            <p:cNvPr id="3" name="文本框 2"/>
            <p:cNvSpPr txBox="1"/>
            <p:nvPr/>
          </p:nvSpPr>
          <p:spPr>
            <a:xfrm>
              <a:off x="6832926" y="4232637"/>
              <a:ext cx="3679905" cy="400109"/>
            </a:xfrm>
            <a:prstGeom prst="rect">
              <a:avLst/>
            </a:prstGeom>
            <a:noFill/>
          </p:spPr>
          <p:txBody>
            <a:bodyPr wrap="square" rtlCol="0">
              <a:spAutoFit/>
            </a:bodyPr>
            <a:lstStyle/>
            <a:p>
              <a:pPr defTabSz="685800"/>
              <a:r>
                <a:rPr lang="zh-CN" altLang="en-US" sz="1350" dirty="0">
                  <a:solidFill>
                    <a:srgbClr val="000000"/>
                  </a:solidFill>
                </a:rPr>
                <a:t>分析后发现，</a:t>
              </a:r>
              <a:r>
                <a:rPr lang="en-US" altLang="zh-CN" sz="1350" dirty="0">
                  <a:solidFill>
                    <a:srgbClr val="000000"/>
                  </a:solidFill>
                </a:rPr>
                <a:t>10s</a:t>
              </a:r>
              <a:r>
                <a:rPr lang="zh-CN" altLang="en-US" sz="1350" dirty="0">
                  <a:solidFill>
                    <a:srgbClr val="000000"/>
                  </a:solidFill>
                </a:rPr>
                <a:t>的缓存</a:t>
              </a:r>
              <a:r>
                <a:rPr lang="en-US" altLang="zh-CN" sz="1350" dirty="0">
                  <a:solidFill>
                    <a:srgbClr val="000000"/>
                  </a:solidFill>
                </a:rPr>
                <a:t>buff</a:t>
              </a:r>
              <a:r>
                <a:rPr lang="zh-CN" altLang="en-US" sz="1350" dirty="0">
                  <a:solidFill>
                    <a:srgbClr val="000000"/>
                  </a:solidFill>
                </a:rPr>
                <a:t>满了</a:t>
              </a:r>
            </a:p>
          </p:txBody>
        </p:sp>
      </p:grpSp>
      <p:sp>
        <p:nvSpPr>
          <p:cNvPr id="5" name="文本框 4"/>
          <p:cNvSpPr txBox="1"/>
          <p:nvPr/>
        </p:nvSpPr>
        <p:spPr>
          <a:xfrm>
            <a:off x="5379138" y="3836575"/>
            <a:ext cx="2304288" cy="300082"/>
          </a:xfrm>
          <a:prstGeom prst="rect">
            <a:avLst/>
          </a:prstGeom>
          <a:noFill/>
        </p:spPr>
        <p:txBody>
          <a:bodyPr wrap="square" rtlCol="0">
            <a:spAutoFit/>
          </a:bodyPr>
          <a:lstStyle/>
          <a:p>
            <a:pPr defTabSz="685800"/>
            <a:r>
              <a:rPr lang="zh-CN" altLang="en-US" sz="1350" dirty="0">
                <a:solidFill>
                  <a:srgbClr val="000000"/>
                </a:solidFill>
              </a:rPr>
              <a:t>结论：还是转写的效率慢了</a:t>
            </a:r>
          </a:p>
        </p:txBody>
      </p:sp>
      <p:sp>
        <p:nvSpPr>
          <p:cNvPr id="20" name="文本框 19"/>
          <p:cNvSpPr txBox="1"/>
          <p:nvPr/>
        </p:nvSpPr>
        <p:spPr>
          <a:xfrm>
            <a:off x="213074" y="137976"/>
            <a:ext cx="2685574" cy="577081"/>
          </a:xfrm>
          <a:prstGeom prst="rect">
            <a:avLst/>
          </a:prstGeom>
          <a:noFill/>
        </p:spPr>
        <p:txBody>
          <a:bodyPr wrap="square" rtlCol="0">
            <a:spAutoFit/>
          </a:bodyPr>
          <a:lstStyle/>
          <a:p>
            <a:pPr defTabSz="685800"/>
            <a:r>
              <a:rPr lang="zh-CN" altLang="en-US" b="1" dirty="0">
                <a:solidFill>
                  <a:srgbClr val="000000"/>
                </a:solidFill>
              </a:rPr>
              <a:t>解决问题</a:t>
            </a:r>
            <a:endParaRPr lang="en-US" altLang="zh-CN" b="1" dirty="0">
              <a:solidFill>
                <a:srgbClr val="000000"/>
              </a:solidFill>
            </a:endParaRPr>
          </a:p>
          <a:p>
            <a:pPr defTabSz="685800"/>
            <a:endParaRPr lang="zh-CN" altLang="en-US" sz="1350" b="1" dirty="0">
              <a:solidFill>
                <a:srgbClr val="000000"/>
              </a:solidFill>
            </a:endParaRPr>
          </a:p>
        </p:txBody>
      </p:sp>
      <p:sp>
        <p:nvSpPr>
          <p:cNvPr id="4" name="文本框 3"/>
          <p:cNvSpPr txBox="1"/>
          <p:nvPr/>
        </p:nvSpPr>
        <p:spPr>
          <a:xfrm>
            <a:off x="706254" y="1801068"/>
            <a:ext cx="4418441" cy="715581"/>
          </a:xfrm>
          <a:prstGeom prst="rect">
            <a:avLst/>
          </a:prstGeom>
          <a:noFill/>
        </p:spPr>
        <p:txBody>
          <a:bodyPr wrap="square" rtlCol="0">
            <a:spAutoFit/>
          </a:bodyPr>
          <a:lstStyle/>
          <a:p>
            <a:pPr defTabSz="685800"/>
            <a:r>
              <a:rPr lang="zh-CN" altLang="en-US" sz="1350" dirty="0">
                <a:solidFill>
                  <a:srgbClr val="000000"/>
                </a:solidFill>
              </a:rPr>
              <a:t>问题：录音笔实测反馈：降频到</a:t>
            </a:r>
            <a:r>
              <a:rPr lang="en-US" altLang="zh-CN" sz="1350" dirty="0">
                <a:solidFill>
                  <a:srgbClr val="000000"/>
                </a:solidFill>
              </a:rPr>
              <a:t>0.9G</a:t>
            </a:r>
            <a:r>
              <a:rPr lang="zh-CN" altLang="en-US" sz="1350" dirty="0">
                <a:solidFill>
                  <a:srgbClr val="000000"/>
                </a:solidFill>
              </a:rPr>
              <a:t>后，出现丢音</a:t>
            </a:r>
            <a:r>
              <a:rPr lang="en-US" altLang="zh-CN" sz="1350" dirty="0">
                <a:solidFill>
                  <a:srgbClr val="000000"/>
                </a:solidFill>
              </a:rPr>
              <a:t>,</a:t>
            </a:r>
            <a:r>
              <a:rPr lang="zh-CN" altLang="en-US" sz="1350" dirty="0">
                <a:solidFill>
                  <a:srgbClr val="000000"/>
                </a:solidFill>
              </a:rPr>
              <a:t>升频后，效果正常</a:t>
            </a:r>
            <a:endParaRPr lang="en-US" altLang="zh-CN" sz="1350" dirty="0">
              <a:solidFill>
                <a:srgbClr val="000000"/>
              </a:solidFill>
            </a:endParaRPr>
          </a:p>
          <a:p>
            <a:pPr defTabSz="685800"/>
            <a:endParaRPr lang="zh-CN" altLang="en-US" sz="1350" dirty="0">
              <a:solidFill>
                <a:srgbClr val="000000"/>
              </a:solidFill>
            </a:endParaRPr>
          </a:p>
        </p:txBody>
      </p:sp>
    </p:spTree>
    <p:extLst>
      <p:ext uri="{BB962C8B-B14F-4D97-AF65-F5344CB8AC3E}">
        <p14:creationId xmlns:p14="http://schemas.microsoft.com/office/powerpoint/2010/main" val="389301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6918" y="81248"/>
            <a:ext cx="2183606" cy="577454"/>
          </a:xfrm>
          <a:prstGeom prst="rect">
            <a:avLst/>
          </a:prstGeom>
          <a:noFill/>
          <a:ln w="9525">
            <a:noFill/>
            <a:miter lim="800000"/>
            <a:headEnd/>
            <a:tailEnd/>
          </a:ln>
        </p:spPr>
        <p:txBody>
          <a:bodyPr anchor="ctr"/>
          <a:lstStyle>
            <a:defPPr>
              <a:defRPr lang="zh-CN"/>
            </a:defPPr>
            <a:lvl1pPr algn="ctr">
              <a:defRPr sz="4400" b="1">
                <a:effectLst>
                  <a:outerShdw blurRad="38100" dist="38100" dir="2700000" algn="tl">
                    <a:srgbClr val="C0C0C0"/>
                  </a:outerShdw>
                </a:effectLst>
                <a:latin typeface="Times New Roman" pitchFamily="18" charset="0"/>
                <a:ea typeface="黑体" pitchFamily="49" charset="-122"/>
                <a:cs typeface="Times New Roman" pitchFamily="18" charset="0"/>
              </a:defRPr>
            </a:lvl1pPr>
          </a:lstStyle>
          <a:p>
            <a:pPr defTabSz="685800">
              <a:defRPr/>
            </a:pPr>
            <a:endParaRPr lang="zh-CN" altLang="en-US" sz="2250" dirty="0">
              <a:solidFill>
                <a:srgbClr val="242DA2"/>
              </a:solidFill>
            </a:endParaRPr>
          </a:p>
        </p:txBody>
      </p:sp>
      <p:cxnSp>
        <p:nvCxnSpPr>
          <p:cNvPr id="7" name="连接符: 肘形 34"/>
          <p:cNvCxnSpPr>
            <a:cxnSpLocks/>
          </p:cNvCxnSpPr>
          <p:nvPr/>
        </p:nvCxnSpPr>
        <p:spPr>
          <a:xfrm>
            <a:off x="234315" y="62960"/>
            <a:ext cx="1620441" cy="432197"/>
          </a:xfrm>
          <a:prstGeom prst="bentConnector3">
            <a:avLst>
              <a:gd name="adj1" fmla="val 48"/>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cxnSp>
        <p:nvCxnSpPr>
          <p:cNvPr id="8" name="连接符: 肘形 37"/>
          <p:cNvCxnSpPr>
            <a:cxnSpLocks/>
          </p:cNvCxnSpPr>
          <p:nvPr/>
        </p:nvCxnSpPr>
        <p:spPr>
          <a:xfrm>
            <a:off x="172403" y="62960"/>
            <a:ext cx="1706166" cy="495300"/>
          </a:xfrm>
          <a:prstGeom prst="bentConnector3">
            <a:avLst>
              <a:gd name="adj1" fmla="val -486"/>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11611" y="887079"/>
            <a:ext cx="4623816" cy="300082"/>
          </a:xfrm>
          <a:prstGeom prst="rect">
            <a:avLst/>
          </a:prstGeom>
          <a:noFill/>
        </p:spPr>
        <p:txBody>
          <a:bodyPr wrap="square" rtlCol="0">
            <a:spAutoFit/>
          </a:bodyPr>
          <a:lstStyle/>
          <a:p>
            <a:pPr defTabSz="685800"/>
            <a:r>
              <a:rPr lang="zh-CN" altLang="en-US" sz="1350" dirty="0">
                <a:solidFill>
                  <a:srgbClr val="000000"/>
                </a:solidFill>
              </a:rPr>
              <a:t>继续效率优化</a:t>
            </a:r>
            <a:endParaRPr lang="en-US" altLang="zh-CN" sz="1350" dirty="0">
              <a:solidFill>
                <a:srgbClr val="000000"/>
              </a:solidFill>
            </a:endParaRPr>
          </a:p>
        </p:txBody>
      </p:sp>
      <p:sp>
        <p:nvSpPr>
          <p:cNvPr id="3" name="文本框 2"/>
          <p:cNvSpPr txBox="1"/>
          <p:nvPr/>
        </p:nvSpPr>
        <p:spPr>
          <a:xfrm>
            <a:off x="411611" y="1267869"/>
            <a:ext cx="3061854" cy="300082"/>
          </a:xfrm>
          <a:prstGeom prst="rect">
            <a:avLst/>
          </a:prstGeom>
          <a:noFill/>
        </p:spPr>
        <p:txBody>
          <a:bodyPr wrap="square" rtlCol="0">
            <a:spAutoFit/>
          </a:bodyPr>
          <a:lstStyle/>
          <a:p>
            <a:pPr defTabSz="685800"/>
            <a:r>
              <a:rPr lang="en-US" altLang="zh-CN" sz="1350" dirty="0">
                <a:solidFill>
                  <a:srgbClr val="000000"/>
                </a:solidFill>
              </a:rPr>
              <a:t>encode-</a:t>
            </a:r>
            <a:r>
              <a:rPr lang="en-US" altLang="zh-CN" sz="1350" dirty="0" err="1">
                <a:solidFill>
                  <a:srgbClr val="000000"/>
                </a:solidFill>
              </a:rPr>
              <a:t>lstm</a:t>
            </a:r>
            <a:r>
              <a:rPr lang="en-US" altLang="zh-CN" sz="1350" dirty="0">
                <a:solidFill>
                  <a:srgbClr val="000000"/>
                </a:solidFill>
              </a:rPr>
              <a:t>-unroll</a:t>
            </a:r>
            <a:r>
              <a:rPr lang="zh-CN" altLang="en-US" sz="1350" dirty="0">
                <a:solidFill>
                  <a:srgbClr val="000000"/>
                </a:solidFill>
              </a:rPr>
              <a:t>，吞吐进一步提升：</a:t>
            </a:r>
          </a:p>
        </p:txBody>
      </p:sp>
      <p:grpSp>
        <p:nvGrpSpPr>
          <p:cNvPr id="26" name="组合 25"/>
          <p:cNvGrpSpPr/>
          <p:nvPr/>
        </p:nvGrpSpPr>
        <p:grpSpPr>
          <a:xfrm>
            <a:off x="411612" y="1621740"/>
            <a:ext cx="1835714" cy="2692857"/>
            <a:chOff x="898410" y="2063543"/>
            <a:chExt cx="2447619" cy="3590476"/>
          </a:xfrm>
        </p:grpSpPr>
        <p:pic>
          <p:nvPicPr>
            <p:cNvPr id="13" name="图片 12"/>
            <p:cNvPicPr>
              <a:picLocks noChangeAspect="1"/>
            </p:cNvPicPr>
            <p:nvPr/>
          </p:nvPicPr>
          <p:blipFill>
            <a:blip r:embed="rId2"/>
            <a:stretch>
              <a:fillRect/>
            </a:stretch>
          </p:blipFill>
          <p:spPr>
            <a:xfrm>
              <a:off x="898410" y="2063543"/>
              <a:ext cx="2447619" cy="3590476"/>
            </a:xfrm>
            <a:prstGeom prst="rect">
              <a:avLst/>
            </a:prstGeom>
          </p:spPr>
        </p:pic>
        <p:cxnSp>
          <p:nvCxnSpPr>
            <p:cNvPr id="15" name="直接箭头连接符 14"/>
            <p:cNvCxnSpPr/>
            <p:nvPr/>
          </p:nvCxnSpPr>
          <p:spPr bwMode="auto">
            <a:xfrm>
              <a:off x="2391406" y="2398965"/>
              <a:ext cx="875459" cy="640449"/>
            </a:xfrm>
            <a:prstGeom prst="straightConnector1">
              <a:avLst/>
            </a:prstGeom>
            <a:solidFill>
              <a:srgbClr val="FF0000"/>
            </a:solidFill>
            <a:ln w="19050" cap="flat" cmpd="sng" algn="ctr">
              <a:solidFill>
                <a:schemeClr val="tx1"/>
              </a:solidFill>
              <a:prstDash val="solid"/>
              <a:round/>
              <a:headEnd type="none" w="med" len="med"/>
              <a:tailEnd type="triangle"/>
            </a:ln>
          </p:spPr>
        </p:cxnSp>
        <p:cxnSp>
          <p:nvCxnSpPr>
            <p:cNvPr id="17" name="直接箭头连接符 16"/>
            <p:cNvCxnSpPr/>
            <p:nvPr/>
          </p:nvCxnSpPr>
          <p:spPr bwMode="auto">
            <a:xfrm flipV="1">
              <a:off x="2391406" y="3142972"/>
              <a:ext cx="875459" cy="65882"/>
            </a:xfrm>
            <a:prstGeom prst="straightConnector1">
              <a:avLst/>
            </a:prstGeom>
            <a:solidFill>
              <a:srgbClr val="FF0000"/>
            </a:solidFill>
            <a:ln w="19050" cap="flat" cmpd="sng" algn="ctr">
              <a:solidFill>
                <a:schemeClr val="tx1"/>
              </a:solidFill>
              <a:prstDash val="solid"/>
              <a:round/>
              <a:headEnd type="none" w="med" len="med"/>
              <a:tailEnd type="triangle"/>
            </a:ln>
          </p:spPr>
        </p:cxnSp>
        <p:cxnSp>
          <p:nvCxnSpPr>
            <p:cNvPr id="19" name="直接箭头连接符 18"/>
            <p:cNvCxnSpPr/>
            <p:nvPr/>
          </p:nvCxnSpPr>
          <p:spPr bwMode="auto">
            <a:xfrm flipV="1">
              <a:off x="2456388" y="3261881"/>
              <a:ext cx="810477" cy="756862"/>
            </a:xfrm>
            <a:prstGeom prst="straightConnector1">
              <a:avLst/>
            </a:prstGeom>
            <a:solidFill>
              <a:srgbClr val="FF0000"/>
            </a:solidFill>
            <a:ln w="19050" cap="flat" cmpd="sng" algn="ctr">
              <a:solidFill>
                <a:schemeClr val="tx1"/>
              </a:solidFill>
              <a:prstDash val="solid"/>
              <a:round/>
              <a:headEnd type="none" w="med" len="med"/>
              <a:tailEnd type="triangle"/>
            </a:ln>
          </p:spPr>
        </p:cxnSp>
        <p:cxnSp>
          <p:nvCxnSpPr>
            <p:cNvPr id="21" name="直接箭头连接符 20"/>
            <p:cNvCxnSpPr/>
            <p:nvPr/>
          </p:nvCxnSpPr>
          <p:spPr bwMode="auto">
            <a:xfrm flipV="1">
              <a:off x="1392714" y="3413846"/>
              <a:ext cx="1953315" cy="1785997"/>
            </a:xfrm>
            <a:prstGeom prst="straightConnector1">
              <a:avLst/>
            </a:prstGeom>
            <a:solidFill>
              <a:srgbClr val="FF0000"/>
            </a:solidFill>
            <a:ln w="19050" cap="flat" cmpd="sng" algn="ctr">
              <a:solidFill>
                <a:schemeClr val="tx1"/>
              </a:solidFill>
              <a:prstDash val="solid"/>
              <a:round/>
              <a:headEnd type="none" w="med" len="med"/>
              <a:tailEnd type="triangle"/>
            </a:ln>
          </p:spPr>
        </p:cxnSp>
      </p:grpSp>
      <p:sp>
        <p:nvSpPr>
          <p:cNvPr id="27" name="文本框 26"/>
          <p:cNvSpPr txBox="1"/>
          <p:nvPr/>
        </p:nvSpPr>
        <p:spPr>
          <a:xfrm>
            <a:off x="2187953" y="2324629"/>
            <a:ext cx="829567" cy="369332"/>
          </a:xfrm>
          <a:prstGeom prst="rect">
            <a:avLst/>
          </a:prstGeom>
          <a:noFill/>
        </p:spPr>
        <p:txBody>
          <a:bodyPr wrap="square" rtlCol="0">
            <a:spAutoFit/>
          </a:bodyPr>
          <a:lstStyle/>
          <a:p>
            <a:pPr defTabSz="685800"/>
            <a:r>
              <a:rPr lang="en-US" altLang="zh-CN" sz="900" dirty="0">
                <a:solidFill>
                  <a:srgbClr val="FF0000"/>
                </a:solidFill>
              </a:rPr>
              <a:t>X</a:t>
            </a:r>
            <a:r>
              <a:rPr lang="zh-CN" altLang="en-US" sz="900" dirty="0">
                <a:solidFill>
                  <a:srgbClr val="FF0000"/>
                </a:solidFill>
              </a:rPr>
              <a:t>方向，多帧一把处理</a:t>
            </a:r>
          </a:p>
        </p:txBody>
      </p:sp>
      <p:pic>
        <p:nvPicPr>
          <p:cNvPr id="29" name="图片 28"/>
          <p:cNvPicPr>
            <a:picLocks noChangeAspect="1"/>
          </p:cNvPicPr>
          <p:nvPr/>
        </p:nvPicPr>
        <p:blipFill>
          <a:blip r:embed="rId3"/>
          <a:stretch>
            <a:fillRect/>
          </a:stretch>
        </p:blipFill>
        <p:spPr>
          <a:xfrm>
            <a:off x="4438897" y="1855896"/>
            <a:ext cx="3942857" cy="1557143"/>
          </a:xfrm>
          <a:prstGeom prst="rect">
            <a:avLst/>
          </a:prstGeom>
        </p:spPr>
      </p:pic>
      <p:sp>
        <p:nvSpPr>
          <p:cNvPr id="30" name="文本框 29"/>
          <p:cNvSpPr txBox="1"/>
          <p:nvPr/>
        </p:nvSpPr>
        <p:spPr>
          <a:xfrm>
            <a:off x="2602735" y="3950425"/>
            <a:ext cx="4187231" cy="507831"/>
          </a:xfrm>
          <a:prstGeom prst="rect">
            <a:avLst/>
          </a:prstGeom>
          <a:noFill/>
        </p:spPr>
        <p:txBody>
          <a:bodyPr wrap="square" rtlCol="0">
            <a:spAutoFit/>
          </a:bodyPr>
          <a:lstStyle/>
          <a:p>
            <a:pPr defTabSz="685800"/>
            <a:r>
              <a:rPr lang="zh-CN" altLang="en-US" sz="2700" b="1" dirty="0">
                <a:solidFill>
                  <a:srgbClr val="FF0000"/>
                </a:solidFill>
              </a:rPr>
              <a:t>然而，这并没有什么用</a:t>
            </a:r>
          </a:p>
        </p:txBody>
      </p:sp>
      <p:sp>
        <p:nvSpPr>
          <p:cNvPr id="18" name="文本框 17"/>
          <p:cNvSpPr txBox="1"/>
          <p:nvPr/>
        </p:nvSpPr>
        <p:spPr>
          <a:xfrm>
            <a:off x="213074" y="137976"/>
            <a:ext cx="2685574" cy="577081"/>
          </a:xfrm>
          <a:prstGeom prst="rect">
            <a:avLst/>
          </a:prstGeom>
          <a:noFill/>
        </p:spPr>
        <p:txBody>
          <a:bodyPr wrap="square" rtlCol="0">
            <a:spAutoFit/>
          </a:bodyPr>
          <a:lstStyle/>
          <a:p>
            <a:pPr defTabSz="685800"/>
            <a:r>
              <a:rPr lang="zh-CN" altLang="en-US" b="1" dirty="0">
                <a:solidFill>
                  <a:srgbClr val="000000"/>
                </a:solidFill>
              </a:rPr>
              <a:t>解决问题</a:t>
            </a:r>
            <a:endParaRPr lang="en-US" altLang="zh-CN" b="1" dirty="0">
              <a:solidFill>
                <a:srgbClr val="000000"/>
              </a:solidFill>
            </a:endParaRPr>
          </a:p>
          <a:p>
            <a:pPr defTabSz="685800"/>
            <a:endParaRPr lang="zh-CN" altLang="en-US" sz="1350" b="1" dirty="0">
              <a:solidFill>
                <a:srgbClr val="000000"/>
              </a:solidFill>
            </a:endParaRPr>
          </a:p>
        </p:txBody>
      </p:sp>
    </p:spTree>
    <p:extLst>
      <p:ext uri="{BB962C8B-B14F-4D97-AF65-F5344CB8AC3E}">
        <p14:creationId xmlns:p14="http://schemas.microsoft.com/office/powerpoint/2010/main" val="1988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6918" y="81248"/>
            <a:ext cx="2183606" cy="577454"/>
          </a:xfrm>
          <a:prstGeom prst="rect">
            <a:avLst/>
          </a:prstGeom>
          <a:noFill/>
          <a:ln w="9525">
            <a:noFill/>
            <a:miter lim="800000"/>
            <a:headEnd/>
            <a:tailEnd/>
          </a:ln>
        </p:spPr>
        <p:txBody>
          <a:bodyPr anchor="ctr"/>
          <a:lstStyle>
            <a:defPPr>
              <a:defRPr lang="zh-CN"/>
            </a:defPPr>
            <a:lvl1pPr algn="ctr">
              <a:defRPr sz="4400" b="1">
                <a:effectLst>
                  <a:outerShdw blurRad="38100" dist="38100" dir="2700000" algn="tl">
                    <a:srgbClr val="C0C0C0"/>
                  </a:outerShdw>
                </a:effectLst>
                <a:latin typeface="Times New Roman" pitchFamily="18" charset="0"/>
                <a:ea typeface="黑体" pitchFamily="49" charset="-122"/>
                <a:cs typeface="Times New Roman" pitchFamily="18" charset="0"/>
              </a:defRPr>
            </a:lvl1pPr>
          </a:lstStyle>
          <a:p>
            <a:pPr defTabSz="685800">
              <a:defRPr/>
            </a:pPr>
            <a:endParaRPr lang="zh-CN" altLang="en-US" sz="2250" dirty="0">
              <a:solidFill>
                <a:srgbClr val="242DA2"/>
              </a:solidFill>
            </a:endParaRPr>
          </a:p>
        </p:txBody>
      </p:sp>
      <p:cxnSp>
        <p:nvCxnSpPr>
          <p:cNvPr id="7" name="连接符: 肘形 34"/>
          <p:cNvCxnSpPr>
            <a:cxnSpLocks/>
          </p:cNvCxnSpPr>
          <p:nvPr/>
        </p:nvCxnSpPr>
        <p:spPr>
          <a:xfrm>
            <a:off x="234315" y="62960"/>
            <a:ext cx="1620441" cy="432197"/>
          </a:xfrm>
          <a:prstGeom prst="bentConnector3">
            <a:avLst>
              <a:gd name="adj1" fmla="val 48"/>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cxnSp>
        <p:nvCxnSpPr>
          <p:cNvPr id="8" name="连接符: 肘形 37"/>
          <p:cNvCxnSpPr>
            <a:cxnSpLocks/>
          </p:cNvCxnSpPr>
          <p:nvPr/>
        </p:nvCxnSpPr>
        <p:spPr>
          <a:xfrm>
            <a:off x="172403" y="62960"/>
            <a:ext cx="1706166" cy="495300"/>
          </a:xfrm>
          <a:prstGeom prst="bentConnector3">
            <a:avLst>
              <a:gd name="adj1" fmla="val -486"/>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935487" y="1853913"/>
            <a:ext cx="3042154" cy="1546577"/>
          </a:xfrm>
          <a:prstGeom prst="rect">
            <a:avLst/>
          </a:prstGeom>
          <a:noFill/>
        </p:spPr>
        <p:txBody>
          <a:bodyPr wrap="square" rtlCol="0">
            <a:spAutoFit/>
          </a:bodyPr>
          <a:lstStyle/>
          <a:p>
            <a:pPr marL="214313" indent="-214313" defTabSz="685800">
              <a:buClr>
                <a:srgbClr val="FF0000"/>
              </a:buClr>
              <a:buFont typeface="Wingdings" panose="05000000000000000000" pitchFamily="2" charset="2"/>
              <a:buChar char="u"/>
            </a:pPr>
            <a:r>
              <a:rPr lang="zh-CN" altLang="en-US" sz="1350" dirty="0">
                <a:solidFill>
                  <a:srgbClr val="000000"/>
                </a:solidFill>
              </a:rPr>
              <a:t>升高</a:t>
            </a:r>
            <a:r>
              <a:rPr lang="en-US" altLang="zh-CN" sz="1350" dirty="0" err="1">
                <a:solidFill>
                  <a:srgbClr val="000000"/>
                </a:solidFill>
              </a:rPr>
              <a:t>cpu</a:t>
            </a:r>
            <a:r>
              <a:rPr lang="zh-CN" altLang="en-US" sz="1350" dirty="0">
                <a:solidFill>
                  <a:srgbClr val="000000"/>
                </a:solidFill>
              </a:rPr>
              <a:t>频率到</a:t>
            </a:r>
            <a:r>
              <a:rPr lang="en-US" altLang="zh-CN" sz="1350" dirty="0">
                <a:solidFill>
                  <a:srgbClr val="000000"/>
                </a:solidFill>
              </a:rPr>
              <a:t>1.2G</a:t>
            </a:r>
            <a:r>
              <a:rPr lang="zh-CN" altLang="en-US" sz="1350" dirty="0">
                <a:solidFill>
                  <a:srgbClr val="000000"/>
                </a:solidFill>
              </a:rPr>
              <a:t>？</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zh-CN" altLang="en-US" sz="1350" dirty="0">
                <a:solidFill>
                  <a:srgbClr val="000000"/>
                </a:solidFill>
              </a:rPr>
              <a:t>集成后转写的</a:t>
            </a:r>
            <a:r>
              <a:rPr lang="en-US" altLang="zh-CN" sz="1350" dirty="0" err="1">
                <a:solidFill>
                  <a:srgbClr val="000000"/>
                </a:solidFill>
              </a:rPr>
              <a:t>cpu</a:t>
            </a:r>
            <a:r>
              <a:rPr lang="zh-CN" altLang="en-US" sz="1350" dirty="0">
                <a:solidFill>
                  <a:srgbClr val="000000"/>
                </a:solidFill>
              </a:rPr>
              <a:t>占用异常？</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zh-CN" altLang="en-US" sz="1350" dirty="0">
                <a:solidFill>
                  <a:srgbClr val="000000"/>
                </a:solidFill>
              </a:rPr>
              <a:t>增大缓存数据的</a:t>
            </a:r>
            <a:r>
              <a:rPr lang="en-US" altLang="zh-CN" sz="1350" dirty="0">
                <a:solidFill>
                  <a:srgbClr val="000000"/>
                </a:solidFill>
              </a:rPr>
              <a:t>buff</a:t>
            </a:r>
            <a:r>
              <a:rPr lang="zh-CN" altLang="en-US" sz="1350" dirty="0">
                <a:solidFill>
                  <a:srgbClr val="000000"/>
                </a:solidFill>
              </a:rPr>
              <a:t>？</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zh-CN" altLang="en-US" sz="1350" dirty="0">
                <a:solidFill>
                  <a:srgbClr val="000000"/>
                </a:solidFill>
              </a:rPr>
              <a:t>转写引擎的解码继续优化？</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zh-CN" altLang="en-US" sz="1350" dirty="0">
                <a:solidFill>
                  <a:srgbClr val="000000"/>
                </a:solidFill>
              </a:rPr>
              <a:t>推动</a:t>
            </a:r>
            <a:r>
              <a:rPr lang="en-US" altLang="zh-CN" sz="1350" dirty="0" err="1">
                <a:solidFill>
                  <a:srgbClr val="000000"/>
                </a:solidFill>
              </a:rPr>
              <a:t>maxengine</a:t>
            </a:r>
            <a:r>
              <a:rPr lang="en-US" altLang="zh-CN" sz="1350" dirty="0">
                <a:solidFill>
                  <a:srgbClr val="000000"/>
                </a:solidFill>
              </a:rPr>
              <a:t>-lite</a:t>
            </a:r>
            <a:r>
              <a:rPr lang="zh-CN" altLang="en-US" sz="1350" dirty="0">
                <a:solidFill>
                  <a:srgbClr val="000000"/>
                </a:solidFill>
              </a:rPr>
              <a:t>进行优化？</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zh-CN" altLang="en-US" sz="1350" dirty="0">
                <a:solidFill>
                  <a:srgbClr val="000000"/>
                </a:solidFill>
              </a:rPr>
              <a:t>推动训练员进行模型裁剪？</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a:t>
            </a:r>
          </a:p>
        </p:txBody>
      </p:sp>
      <p:sp>
        <p:nvSpPr>
          <p:cNvPr id="23" name="文本框 22"/>
          <p:cNvSpPr txBox="1"/>
          <p:nvPr/>
        </p:nvSpPr>
        <p:spPr>
          <a:xfrm>
            <a:off x="411611" y="887079"/>
            <a:ext cx="4623816" cy="300082"/>
          </a:xfrm>
          <a:prstGeom prst="rect">
            <a:avLst/>
          </a:prstGeom>
          <a:noFill/>
        </p:spPr>
        <p:txBody>
          <a:bodyPr wrap="square" rtlCol="0">
            <a:spAutoFit/>
          </a:bodyPr>
          <a:lstStyle/>
          <a:p>
            <a:pPr defTabSz="685800"/>
            <a:r>
              <a:rPr lang="zh-CN" altLang="en-US" sz="1350" dirty="0">
                <a:solidFill>
                  <a:srgbClr val="000000"/>
                </a:solidFill>
              </a:rPr>
              <a:t>下一步，怎么办？</a:t>
            </a:r>
            <a:endParaRPr lang="en-US" altLang="zh-CN" sz="1350" dirty="0">
              <a:solidFill>
                <a:srgbClr val="000000"/>
              </a:solidFill>
            </a:endParaRPr>
          </a:p>
        </p:txBody>
      </p:sp>
      <p:sp>
        <p:nvSpPr>
          <p:cNvPr id="24" name="文本框 23"/>
          <p:cNvSpPr txBox="1"/>
          <p:nvPr/>
        </p:nvSpPr>
        <p:spPr>
          <a:xfrm>
            <a:off x="5128011" y="1750038"/>
            <a:ext cx="3321046" cy="1754326"/>
          </a:xfrm>
          <a:prstGeom prst="rect">
            <a:avLst/>
          </a:prstGeom>
          <a:noFill/>
        </p:spPr>
        <p:txBody>
          <a:bodyPr wrap="square" rtlCol="0">
            <a:spAutoFit/>
          </a:bodyPr>
          <a:lstStyle/>
          <a:p>
            <a:pPr marL="214313" indent="-214313" defTabSz="685800">
              <a:buClr>
                <a:srgbClr val="000000"/>
              </a:buClr>
              <a:buFont typeface="Wingdings" panose="05000000000000000000" pitchFamily="2" charset="2"/>
              <a:buChar char="u"/>
            </a:pPr>
            <a:r>
              <a:rPr lang="zh-CN" altLang="en-US" sz="1350" dirty="0">
                <a:solidFill>
                  <a:srgbClr val="000000"/>
                </a:solidFill>
              </a:rPr>
              <a:t>升频到</a:t>
            </a:r>
            <a:r>
              <a:rPr lang="en-US" altLang="zh-CN" sz="1350" dirty="0">
                <a:solidFill>
                  <a:srgbClr val="000000"/>
                </a:solidFill>
              </a:rPr>
              <a:t>1.2G</a:t>
            </a:r>
            <a:r>
              <a:rPr lang="zh-CN" altLang="en-US" sz="1350" dirty="0">
                <a:solidFill>
                  <a:srgbClr val="000000"/>
                </a:solidFill>
              </a:rPr>
              <a:t>后，效果正常，发热</a:t>
            </a:r>
            <a:endParaRPr lang="en-US" altLang="zh-CN" sz="1350" dirty="0">
              <a:solidFill>
                <a:srgbClr val="000000"/>
              </a:solidFill>
            </a:endParaRPr>
          </a:p>
          <a:p>
            <a:pPr marL="214313" indent="-214313" defTabSz="685800">
              <a:buClr>
                <a:srgbClr val="000000"/>
              </a:buClr>
              <a:buFont typeface="Wingdings" panose="05000000000000000000" pitchFamily="2" charset="2"/>
              <a:buChar char="u"/>
            </a:pPr>
            <a:r>
              <a:rPr lang="en-US" altLang="zh-CN" sz="1350" dirty="0" err="1">
                <a:solidFill>
                  <a:srgbClr val="000000"/>
                </a:solidFill>
              </a:rPr>
              <a:t>cpu</a:t>
            </a:r>
            <a:r>
              <a:rPr lang="zh-CN" altLang="en-US" sz="1350" dirty="0">
                <a:solidFill>
                  <a:srgbClr val="000000"/>
                </a:solidFill>
              </a:rPr>
              <a:t>占用符合预期</a:t>
            </a:r>
            <a:endParaRPr lang="en-US" altLang="zh-CN" sz="1350" dirty="0">
              <a:solidFill>
                <a:srgbClr val="000000"/>
              </a:solidFill>
            </a:endParaRPr>
          </a:p>
          <a:p>
            <a:pPr marL="214313" indent="-214313" defTabSz="685800">
              <a:buClr>
                <a:srgbClr val="000000"/>
              </a:buClr>
              <a:buFont typeface="Wingdings" panose="05000000000000000000" pitchFamily="2" charset="2"/>
              <a:buChar char="u"/>
            </a:pPr>
            <a:r>
              <a:rPr lang="zh-CN" altLang="en-US" sz="1350" dirty="0">
                <a:solidFill>
                  <a:srgbClr val="000000"/>
                </a:solidFill>
              </a:rPr>
              <a:t>缓存</a:t>
            </a:r>
            <a:r>
              <a:rPr lang="en-US" altLang="zh-CN" sz="1350" dirty="0">
                <a:solidFill>
                  <a:srgbClr val="000000"/>
                </a:solidFill>
              </a:rPr>
              <a:t>buff</a:t>
            </a:r>
            <a:r>
              <a:rPr lang="zh-CN" altLang="en-US" sz="1350" dirty="0">
                <a:solidFill>
                  <a:srgbClr val="000000"/>
                </a:solidFill>
              </a:rPr>
              <a:t>的可能最大无法确定</a:t>
            </a:r>
            <a:endParaRPr lang="en-US" altLang="zh-CN" sz="1350" dirty="0">
              <a:solidFill>
                <a:srgbClr val="000000"/>
              </a:solidFill>
            </a:endParaRPr>
          </a:p>
          <a:p>
            <a:pPr marL="214313" indent="-214313" defTabSz="685800">
              <a:buClr>
                <a:srgbClr val="000000"/>
              </a:buClr>
              <a:buFont typeface="Wingdings" panose="05000000000000000000" pitchFamily="2" charset="2"/>
              <a:buChar char="u"/>
            </a:pPr>
            <a:r>
              <a:rPr lang="zh-CN" altLang="en-US" sz="1350" dirty="0">
                <a:solidFill>
                  <a:srgbClr val="000000"/>
                </a:solidFill>
              </a:rPr>
              <a:t>解码已经没有继续优化空间</a:t>
            </a:r>
            <a:endParaRPr lang="en-US" altLang="zh-CN" sz="1350" dirty="0">
              <a:solidFill>
                <a:srgbClr val="000000"/>
              </a:solidFill>
            </a:endParaRPr>
          </a:p>
          <a:p>
            <a:pPr marL="214313" indent="-214313" defTabSz="685800">
              <a:buClr>
                <a:srgbClr val="000000"/>
              </a:buClr>
              <a:buFont typeface="Wingdings" panose="05000000000000000000" pitchFamily="2" charset="2"/>
              <a:buChar char="u"/>
            </a:pPr>
            <a:r>
              <a:rPr lang="zh-CN" altLang="en-US" sz="1350" dirty="0">
                <a:solidFill>
                  <a:srgbClr val="000000"/>
                </a:solidFill>
              </a:rPr>
              <a:t>组件已经没有继续优化空间</a:t>
            </a:r>
            <a:endParaRPr lang="en-US" altLang="zh-CN" sz="1350" dirty="0">
              <a:solidFill>
                <a:srgbClr val="000000"/>
              </a:solidFill>
            </a:endParaRPr>
          </a:p>
          <a:p>
            <a:pPr marL="214313" indent="-214313" defTabSz="685800">
              <a:buClr>
                <a:srgbClr val="000000"/>
              </a:buClr>
              <a:buFont typeface="Wingdings" panose="05000000000000000000" pitchFamily="2" charset="2"/>
              <a:buChar char="u"/>
            </a:pPr>
            <a:r>
              <a:rPr lang="zh-CN" altLang="en-US" sz="1350" dirty="0">
                <a:solidFill>
                  <a:srgbClr val="000000"/>
                </a:solidFill>
              </a:rPr>
              <a:t>裁剪模型必然导致效果下降且短期无法实现</a:t>
            </a:r>
            <a:endParaRPr lang="en-US" altLang="zh-CN" sz="1350" dirty="0">
              <a:solidFill>
                <a:srgbClr val="000000"/>
              </a:solidFill>
            </a:endParaRPr>
          </a:p>
          <a:p>
            <a:pPr marL="214313" indent="-214313" defTabSz="685800">
              <a:buClr>
                <a:srgbClr val="000000"/>
              </a:buClr>
              <a:buFont typeface="Wingdings" panose="05000000000000000000" pitchFamily="2" charset="2"/>
              <a:buChar char="u"/>
            </a:pPr>
            <a:r>
              <a:rPr lang="en-US" altLang="zh-CN" sz="1350" dirty="0">
                <a:solidFill>
                  <a:srgbClr val="000000"/>
                </a:solidFill>
              </a:rPr>
              <a:t>…..</a:t>
            </a:r>
          </a:p>
        </p:txBody>
      </p:sp>
      <p:sp>
        <p:nvSpPr>
          <p:cNvPr id="25" name="右箭头 24"/>
          <p:cNvSpPr/>
          <p:nvPr/>
        </p:nvSpPr>
        <p:spPr bwMode="auto">
          <a:xfrm>
            <a:off x="3685032" y="2404872"/>
            <a:ext cx="1234440" cy="146304"/>
          </a:xfrm>
          <a:prstGeom prst="rightArrow">
            <a:avLst/>
          </a:prstGeom>
          <a:solidFill>
            <a:srgbClr val="FF0000"/>
          </a:solidFill>
          <a:ln w="12700" cap="flat" cmpd="sng" algn="ctr">
            <a:solidFill>
              <a:schemeClr val="tx1"/>
            </a:solidFill>
            <a:prstDash val="solid"/>
            <a:round/>
            <a:headEnd type="none" w="med" len="med"/>
            <a:tailEnd type="triangle"/>
          </a:ln>
        </p:spPr>
        <p:txBody>
          <a:bodyPr rtlCol="0" anchor="ctr"/>
          <a:lstStyle/>
          <a:p>
            <a:pPr algn="ctr" defTabSz="685800"/>
            <a:endParaRPr lang="zh-CN" altLang="en-US" sz="1350">
              <a:solidFill>
                <a:srgbClr val="000000"/>
              </a:solidFill>
            </a:endParaRPr>
          </a:p>
        </p:txBody>
      </p:sp>
      <p:sp>
        <p:nvSpPr>
          <p:cNvPr id="10" name="文本框 9"/>
          <p:cNvSpPr txBox="1"/>
          <p:nvPr/>
        </p:nvSpPr>
        <p:spPr>
          <a:xfrm>
            <a:off x="213074" y="137976"/>
            <a:ext cx="2685574" cy="577081"/>
          </a:xfrm>
          <a:prstGeom prst="rect">
            <a:avLst/>
          </a:prstGeom>
          <a:noFill/>
        </p:spPr>
        <p:txBody>
          <a:bodyPr wrap="square" rtlCol="0">
            <a:spAutoFit/>
          </a:bodyPr>
          <a:lstStyle/>
          <a:p>
            <a:pPr defTabSz="685800"/>
            <a:r>
              <a:rPr lang="zh-CN" altLang="en-US" b="1" dirty="0">
                <a:solidFill>
                  <a:srgbClr val="000000"/>
                </a:solidFill>
              </a:rPr>
              <a:t>解决问题</a:t>
            </a:r>
            <a:endParaRPr lang="en-US" altLang="zh-CN" b="1" dirty="0">
              <a:solidFill>
                <a:srgbClr val="000000"/>
              </a:solidFill>
            </a:endParaRPr>
          </a:p>
          <a:p>
            <a:pPr defTabSz="685800"/>
            <a:endParaRPr lang="zh-CN" altLang="en-US" sz="1350" b="1" dirty="0">
              <a:solidFill>
                <a:srgbClr val="000000"/>
              </a:solidFill>
            </a:endParaRPr>
          </a:p>
        </p:txBody>
      </p:sp>
      <p:sp>
        <p:nvSpPr>
          <p:cNvPr id="2" name="文本框 1"/>
          <p:cNvSpPr txBox="1"/>
          <p:nvPr/>
        </p:nvSpPr>
        <p:spPr>
          <a:xfrm>
            <a:off x="3035808" y="3794760"/>
            <a:ext cx="2980944" cy="461665"/>
          </a:xfrm>
          <a:prstGeom prst="rect">
            <a:avLst/>
          </a:prstGeom>
          <a:noFill/>
        </p:spPr>
        <p:txBody>
          <a:bodyPr wrap="square" rtlCol="0">
            <a:spAutoFit/>
          </a:bodyPr>
          <a:lstStyle/>
          <a:p>
            <a:pPr algn="ctr" defTabSz="685800"/>
            <a:r>
              <a:rPr lang="zh-CN" altLang="en-US" sz="2400" b="1" dirty="0">
                <a:solidFill>
                  <a:srgbClr val="FF0000"/>
                </a:solidFill>
              </a:rPr>
              <a:t>路，在何方？</a:t>
            </a:r>
          </a:p>
        </p:txBody>
      </p:sp>
    </p:spTree>
    <p:extLst>
      <p:ext uri="{BB962C8B-B14F-4D97-AF65-F5344CB8AC3E}">
        <p14:creationId xmlns:p14="http://schemas.microsoft.com/office/powerpoint/2010/main" val="60669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6918" y="81248"/>
            <a:ext cx="2183606" cy="577454"/>
          </a:xfrm>
          <a:prstGeom prst="rect">
            <a:avLst/>
          </a:prstGeom>
          <a:noFill/>
          <a:ln w="9525">
            <a:noFill/>
            <a:miter lim="800000"/>
            <a:headEnd/>
            <a:tailEnd/>
          </a:ln>
        </p:spPr>
        <p:txBody>
          <a:bodyPr anchor="ctr"/>
          <a:lstStyle>
            <a:defPPr>
              <a:defRPr lang="zh-CN"/>
            </a:defPPr>
            <a:lvl1pPr algn="ctr">
              <a:defRPr sz="4400" b="1">
                <a:effectLst>
                  <a:outerShdw blurRad="38100" dist="38100" dir="2700000" algn="tl">
                    <a:srgbClr val="C0C0C0"/>
                  </a:outerShdw>
                </a:effectLst>
                <a:latin typeface="Times New Roman" pitchFamily="18" charset="0"/>
                <a:ea typeface="黑体" pitchFamily="49" charset="-122"/>
                <a:cs typeface="Times New Roman" pitchFamily="18" charset="0"/>
              </a:defRPr>
            </a:lvl1pPr>
          </a:lstStyle>
          <a:p>
            <a:pPr defTabSz="685800">
              <a:defRPr/>
            </a:pPr>
            <a:endParaRPr lang="zh-CN" altLang="en-US" sz="2250" dirty="0">
              <a:solidFill>
                <a:srgbClr val="242DA2"/>
              </a:solidFill>
            </a:endParaRPr>
          </a:p>
        </p:txBody>
      </p:sp>
      <p:cxnSp>
        <p:nvCxnSpPr>
          <p:cNvPr id="7" name="连接符: 肘形 34"/>
          <p:cNvCxnSpPr>
            <a:cxnSpLocks/>
          </p:cNvCxnSpPr>
          <p:nvPr/>
        </p:nvCxnSpPr>
        <p:spPr>
          <a:xfrm>
            <a:off x="234315" y="62960"/>
            <a:ext cx="1620441" cy="432197"/>
          </a:xfrm>
          <a:prstGeom prst="bentConnector3">
            <a:avLst>
              <a:gd name="adj1" fmla="val 48"/>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cxnSp>
        <p:nvCxnSpPr>
          <p:cNvPr id="8" name="连接符: 肘形 37"/>
          <p:cNvCxnSpPr>
            <a:cxnSpLocks/>
          </p:cNvCxnSpPr>
          <p:nvPr/>
        </p:nvCxnSpPr>
        <p:spPr>
          <a:xfrm>
            <a:off x="172403" y="62960"/>
            <a:ext cx="1706166" cy="495300"/>
          </a:xfrm>
          <a:prstGeom prst="bentConnector3">
            <a:avLst>
              <a:gd name="adj1" fmla="val -486"/>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11611" y="887079"/>
            <a:ext cx="4623816" cy="300082"/>
          </a:xfrm>
          <a:prstGeom prst="rect">
            <a:avLst/>
          </a:prstGeom>
          <a:noFill/>
        </p:spPr>
        <p:txBody>
          <a:bodyPr wrap="square" rtlCol="0">
            <a:spAutoFit/>
          </a:bodyPr>
          <a:lstStyle/>
          <a:p>
            <a:pPr defTabSz="685800"/>
            <a:r>
              <a:rPr lang="zh-CN" altLang="en-US" sz="1350" dirty="0">
                <a:solidFill>
                  <a:srgbClr val="000000"/>
                </a:solidFill>
              </a:rPr>
              <a:t>睿频</a:t>
            </a:r>
            <a:endParaRPr lang="en-US" altLang="zh-CN" sz="1350" dirty="0">
              <a:solidFill>
                <a:srgbClr val="000000"/>
              </a:solidFill>
            </a:endParaRPr>
          </a:p>
        </p:txBody>
      </p:sp>
      <p:grpSp>
        <p:nvGrpSpPr>
          <p:cNvPr id="43" name="组合 42"/>
          <p:cNvGrpSpPr/>
          <p:nvPr/>
        </p:nvGrpSpPr>
        <p:grpSpPr>
          <a:xfrm>
            <a:off x="1352728" y="1438175"/>
            <a:ext cx="6346520" cy="2710776"/>
            <a:chOff x="1962133" y="1868008"/>
            <a:chExt cx="8462027" cy="3614368"/>
          </a:xfrm>
        </p:grpSpPr>
        <p:grpSp>
          <p:nvGrpSpPr>
            <p:cNvPr id="41" name="组合 40"/>
            <p:cNvGrpSpPr/>
            <p:nvPr/>
          </p:nvGrpSpPr>
          <p:grpSpPr>
            <a:xfrm>
              <a:off x="1962133" y="1868008"/>
              <a:ext cx="7450091" cy="1600730"/>
              <a:chOff x="1767061" y="2276798"/>
              <a:chExt cx="7450091" cy="1600730"/>
            </a:xfrm>
          </p:grpSpPr>
          <p:sp>
            <p:nvSpPr>
              <p:cNvPr id="11" name="矩形 10"/>
              <p:cNvSpPr/>
              <p:nvPr/>
            </p:nvSpPr>
            <p:spPr bwMode="auto">
              <a:xfrm>
                <a:off x="4008343" y="3353272"/>
                <a:ext cx="3876103" cy="524256"/>
              </a:xfrm>
              <a:prstGeom prst="rect">
                <a:avLst/>
              </a:prstGeom>
              <a:solidFill>
                <a:srgbClr val="FF0000"/>
              </a:solidFill>
              <a:ln w="19050" cap="flat" cmpd="sng" algn="ctr">
                <a:solidFill>
                  <a:schemeClr val="tx1"/>
                </a:solidFill>
                <a:prstDash val="solid"/>
                <a:round/>
                <a:headEnd type="none" w="med" len="med"/>
                <a:tailEnd type="triangle"/>
              </a:ln>
            </p:spPr>
            <p:txBody>
              <a:bodyPr rtlCol="0" anchor="ctr"/>
              <a:lstStyle/>
              <a:p>
                <a:pPr algn="ctr" defTabSz="685800"/>
                <a:r>
                  <a:rPr lang="en-US" altLang="zh-CN" sz="1350" dirty="0">
                    <a:solidFill>
                      <a:srgbClr val="000000"/>
                    </a:solidFill>
                  </a:rPr>
                  <a:t>data-buff</a:t>
                </a:r>
                <a:endParaRPr lang="zh-CN" altLang="en-US" sz="1350" dirty="0">
                  <a:solidFill>
                    <a:srgbClr val="000000"/>
                  </a:solidFill>
                </a:endParaRPr>
              </a:p>
            </p:txBody>
          </p:sp>
          <p:sp>
            <p:nvSpPr>
              <p:cNvPr id="15" name="文本框 14"/>
              <p:cNvSpPr txBox="1"/>
              <p:nvPr/>
            </p:nvSpPr>
            <p:spPr>
              <a:xfrm>
                <a:off x="2157617" y="2478409"/>
                <a:ext cx="2156715" cy="400109"/>
              </a:xfrm>
              <a:prstGeom prst="rect">
                <a:avLst/>
              </a:prstGeom>
              <a:noFill/>
            </p:spPr>
            <p:txBody>
              <a:bodyPr wrap="square" rtlCol="0">
                <a:spAutoFit/>
              </a:bodyPr>
              <a:lstStyle/>
              <a:p>
                <a:pPr defTabSz="685800"/>
                <a:r>
                  <a:rPr lang="en-US" altLang="zh-CN" sz="1350" dirty="0">
                    <a:solidFill>
                      <a:srgbClr val="FF0000"/>
                    </a:solidFill>
                  </a:rPr>
                  <a:t>audio-write</a:t>
                </a:r>
                <a:endParaRPr lang="zh-CN" altLang="en-US" sz="1350" dirty="0">
                  <a:solidFill>
                    <a:srgbClr val="FF0000"/>
                  </a:solidFill>
                </a:endParaRPr>
              </a:p>
            </p:txBody>
          </p:sp>
          <p:sp>
            <p:nvSpPr>
              <p:cNvPr id="16" name="文本框 15"/>
              <p:cNvSpPr txBox="1"/>
              <p:nvPr/>
            </p:nvSpPr>
            <p:spPr>
              <a:xfrm>
                <a:off x="7884447" y="2444519"/>
                <a:ext cx="1113249" cy="400109"/>
              </a:xfrm>
              <a:prstGeom prst="rect">
                <a:avLst/>
              </a:prstGeom>
              <a:noFill/>
            </p:spPr>
            <p:txBody>
              <a:bodyPr wrap="square" rtlCol="0">
                <a:spAutoFit/>
              </a:bodyPr>
              <a:lstStyle/>
              <a:p>
                <a:pPr defTabSz="685800"/>
                <a:r>
                  <a:rPr lang="en-US" altLang="zh-CN" sz="1350" dirty="0" err="1">
                    <a:solidFill>
                      <a:srgbClr val="FF0000"/>
                    </a:solidFill>
                  </a:rPr>
                  <a:t>setinput</a:t>
                </a:r>
                <a:endParaRPr lang="zh-CN" altLang="en-US" sz="1350" dirty="0">
                  <a:solidFill>
                    <a:srgbClr val="FF0000"/>
                  </a:solidFill>
                </a:endParaRPr>
              </a:p>
            </p:txBody>
          </p:sp>
          <p:sp>
            <p:nvSpPr>
              <p:cNvPr id="28" name="矩形 27"/>
              <p:cNvSpPr/>
              <p:nvPr/>
            </p:nvSpPr>
            <p:spPr bwMode="auto">
              <a:xfrm>
                <a:off x="7065264" y="2633472"/>
                <a:ext cx="45719" cy="1244056"/>
              </a:xfrm>
              <a:prstGeom prst="rect">
                <a:avLst/>
              </a:prstGeom>
              <a:noFill/>
              <a:ln w="19050" cap="flat" cmpd="sng" algn="ctr">
                <a:solidFill>
                  <a:schemeClr val="tx1"/>
                </a:solidFill>
                <a:prstDash val="sysDash"/>
                <a:round/>
                <a:headEnd type="none" w="med" len="med"/>
                <a:tailEnd type="triangle"/>
              </a:ln>
            </p:spPr>
            <p:txBody>
              <a:bodyPr rtlCol="0" anchor="ctr"/>
              <a:lstStyle/>
              <a:p>
                <a:pPr algn="ctr" defTabSz="685800"/>
                <a:endParaRPr lang="zh-CN" altLang="en-US" sz="1350">
                  <a:solidFill>
                    <a:srgbClr val="000000"/>
                  </a:solidFill>
                </a:endParaRPr>
              </a:p>
            </p:txBody>
          </p:sp>
          <p:sp>
            <p:nvSpPr>
              <p:cNvPr id="29" name="文本框 28"/>
              <p:cNvSpPr txBox="1"/>
              <p:nvPr/>
            </p:nvSpPr>
            <p:spPr>
              <a:xfrm>
                <a:off x="6162661" y="2276798"/>
                <a:ext cx="1583880" cy="400109"/>
              </a:xfrm>
              <a:prstGeom prst="rect">
                <a:avLst/>
              </a:prstGeom>
              <a:noFill/>
            </p:spPr>
            <p:txBody>
              <a:bodyPr wrap="square" rtlCol="0">
                <a:spAutoFit/>
              </a:bodyPr>
              <a:lstStyle/>
              <a:p>
                <a:pPr defTabSz="685800"/>
                <a:r>
                  <a:rPr lang="en-US" altLang="zh-CN" sz="1350" dirty="0">
                    <a:solidFill>
                      <a:srgbClr val="FF0000"/>
                    </a:solidFill>
                  </a:rPr>
                  <a:t>warning line</a:t>
                </a:r>
                <a:endParaRPr lang="zh-CN" altLang="en-US" sz="1350" dirty="0">
                  <a:solidFill>
                    <a:srgbClr val="FF0000"/>
                  </a:solidFill>
                </a:endParaRPr>
              </a:p>
            </p:txBody>
          </p:sp>
          <p:cxnSp>
            <p:nvCxnSpPr>
              <p:cNvPr id="33" name="肘形连接符 32"/>
              <p:cNvCxnSpPr/>
              <p:nvPr/>
            </p:nvCxnSpPr>
            <p:spPr bwMode="auto">
              <a:xfrm>
                <a:off x="1767061" y="2563169"/>
                <a:ext cx="2547271" cy="790103"/>
              </a:xfrm>
              <a:prstGeom prst="bentConnector3">
                <a:avLst>
                  <a:gd name="adj1" fmla="val 100256"/>
                </a:avLst>
              </a:prstGeom>
              <a:solidFill>
                <a:srgbClr val="FF0000"/>
              </a:solidFill>
              <a:ln w="19050" cap="flat" cmpd="sng" algn="ctr">
                <a:solidFill>
                  <a:schemeClr val="tx1"/>
                </a:solidFill>
                <a:prstDash val="solid"/>
                <a:round/>
                <a:headEnd type="none" w="med" len="med"/>
                <a:tailEnd type="triangle"/>
              </a:ln>
            </p:spPr>
          </p:cxnSp>
          <p:cxnSp>
            <p:nvCxnSpPr>
              <p:cNvPr id="38" name="肘形连接符 37"/>
              <p:cNvCxnSpPr/>
              <p:nvPr/>
            </p:nvCxnSpPr>
            <p:spPr bwMode="auto">
              <a:xfrm flipV="1">
                <a:off x="7608634" y="2478408"/>
                <a:ext cx="1608518" cy="867872"/>
              </a:xfrm>
              <a:prstGeom prst="bentConnector3">
                <a:avLst>
                  <a:gd name="adj1" fmla="val -5331"/>
                </a:avLst>
              </a:prstGeom>
              <a:solidFill>
                <a:srgbClr val="FF0000"/>
              </a:solidFill>
              <a:ln w="19050" cap="flat" cmpd="sng" algn="ctr">
                <a:solidFill>
                  <a:schemeClr val="tx1"/>
                </a:solidFill>
                <a:prstDash val="solid"/>
                <a:round/>
                <a:headEnd type="none" w="med" len="med"/>
                <a:tailEnd type="triangle"/>
              </a:ln>
            </p:spPr>
          </p:cxnSp>
        </p:grpSp>
        <p:sp>
          <p:nvSpPr>
            <p:cNvPr id="42" name="文本框 41"/>
            <p:cNvSpPr txBox="1"/>
            <p:nvPr/>
          </p:nvSpPr>
          <p:spPr>
            <a:xfrm>
              <a:off x="3631358" y="3974271"/>
              <a:ext cx="6792802" cy="1508105"/>
            </a:xfrm>
            <a:prstGeom prst="rect">
              <a:avLst/>
            </a:prstGeom>
            <a:noFill/>
          </p:spPr>
          <p:txBody>
            <a:bodyPr wrap="square" rtlCol="0">
              <a:spAutoFit/>
            </a:bodyPr>
            <a:lstStyle/>
            <a:p>
              <a:pPr marL="214313" indent="-214313" defTabSz="685800">
                <a:buClr>
                  <a:srgbClr val="FF0000"/>
                </a:buClr>
                <a:buFont typeface="Wingdings" panose="05000000000000000000" pitchFamily="2" charset="2"/>
                <a:buChar char="u"/>
              </a:pPr>
              <a:r>
                <a:rPr lang="zh-CN" altLang="en-US" sz="1350" dirty="0">
                  <a:solidFill>
                    <a:srgbClr val="000000"/>
                  </a:solidFill>
                </a:rPr>
                <a:t>在</a:t>
              </a:r>
              <a:r>
                <a:rPr lang="en-US" altLang="zh-CN" sz="1350" dirty="0">
                  <a:solidFill>
                    <a:srgbClr val="000000"/>
                  </a:solidFill>
                </a:rPr>
                <a:t>data-buff</a:t>
              </a:r>
              <a:r>
                <a:rPr lang="zh-CN" altLang="en-US" sz="1350" dirty="0">
                  <a:solidFill>
                    <a:srgbClr val="000000"/>
                  </a:solidFill>
                </a:rPr>
                <a:t>设置警戒水位</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zh-CN" altLang="en-US" sz="1350" dirty="0">
                  <a:solidFill>
                    <a:srgbClr val="000000"/>
                  </a:solidFill>
                </a:rPr>
                <a:t>转写过程中对</a:t>
              </a:r>
              <a:r>
                <a:rPr lang="en-US" altLang="zh-CN" sz="1350" dirty="0">
                  <a:solidFill>
                    <a:srgbClr val="000000"/>
                  </a:solidFill>
                </a:rPr>
                <a:t>data-buff</a:t>
              </a:r>
              <a:r>
                <a:rPr lang="zh-CN" altLang="en-US" sz="1350" dirty="0">
                  <a:solidFill>
                    <a:srgbClr val="000000"/>
                  </a:solidFill>
                </a:rPr>
                <a:t>进行水位监测</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zh-CN" altLang="en-US" sz="1350" dirty="0">
                  <a:solidFill>
                    <a:srgbClr val="000000"/>
                  </a:solidFill>
                </a:rPr>
                <a:t>监测到水位达到警戒值，瞬间升频至</a:t>
              </a:r>
              <a:r>
                <a:rPr lang="en-US" altLang="zh-CN" sz="1350" dirty="0">
                  <a:solidFill>
                    <a:srgbClr val="000000"/>
                  </a:solidFill>
                </a:rPr>
                <a:t>1.2G</a:t>
              </a:r>
              <a:r>
                <a:rPr lang="zh-CN" altLang="en-US" sz="1350" dirty="0">
                  <a:solidFill>
                    <a:srgbClr val="000000"/>
                  </a:solidFill>
                </a:rPr>
                <a:t>，将</a:t>
              </a:r>
              <a:r>
                <a:rPr lang="en-US" altLang="zh-CN" sz="1350" dirty="0">
                  <a:solidFill>
                    <a:srgbClr val="000000"/>
                  </a:solidFill>
                </a:rPr>
                <a:t>data-buff</a:t>
              </a:r>
              <a:r>
                <a:rPr lang="zh-CN" altLang="en-US" sz="1350" dirty="0">
                  <a:solidFill>
                    <a:srgbClr val="000000"/>
                  </a:solidFill>
                </a:rPr>
                <a:t>中数据一把处理</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data-buff</a:t>
              </a:r>
              <a:r>
                <a:rPr lang="zh-CN" altLang="en-US" sz="1350" dirty="0">
                  <a:solidFill>
                    <a:srgbClr val="000000"/>
                  </a:solidFill>
                </a:rPr>
                <a:t>中数据处理完后，降频至</a:t>
              </a:r>
              <a:r>
                <a:rPr lang="en-US" altLang="zh-CN" sz="1350" dirty="0">
                  <a:solidFill>
                    <a:srgbClr val="000000"/>
                  </a:solidFill>
                </a:rPr>
                <a:t>0.9G</a:t>
              </a:r>
            </a:p>
          </p:txBody>
        </p:sp>
      </p:grpSp>
      <p:sp>
        <p:nvSpPr>
          <p:cNvPr id="17" name="文本框 16"/>
          <p:cNvSpPr txBox="1"/>
          <p:nvPr/>
        </p:nvSpPr>
        <p:spPr>
          <a:xfrm>
            <a:off x="213074" y="137976"/>
            <a:ext cx="2685574" cy="577081"/>
          </a:xfrm>
          <a:prstGeom prst="rect">
            <a:avLst/>
          </a:prstGeom>
          <a:noFill/>
        </p:spPr>
        <p:txBody>
          <a:bodyPr wrap="square" rtlCol="0">
            <a:spAutoFit/>
          </a:bodyPr>
          <a:lstStyle/>
          <a:p>
            <a:pPr defTabSz="685800"/>
            <a:r>
              <a:rPr lang="zh-CN" altLang="en-US" b="1" dirty="0">
                <a:solidFill>
                  <a:srgbClr val="000000"/>
                </a:solidFill>
              </a:rPr>
              <a:t>解决问题</a:t>
            </a:r>
            <a:endParaRPr lang="en-US" altLang="zh-CN" b="1" dirty="0">
              <a:solidFill>
                <a:srgbClr val="000000"/>
              </a:solidFill>
            </a:endParaRPr>
          </a:p>
          <a:p>
            <a:pPr defTabSz="685800"/>
            <a:endParaRPr lang="zh-CN" altLang="en-US" sz="1350" b="1" dirty="0">
              <a:solidFill>
                <a:srgbClr val="000000"/>
              </a:solidFill>
            </a:endParaRPr>
          </a:p>
        </p:txBody>
      </p:sp>
    </p:spTree>
    <p:extLst>
      <p:ext uri="{BB962C8B-B14F-4D97-AF65-F5344CB8AC3E}">
        <p14:creationId xmlns:p14="http://schemas.microsoft.com/office/powerpoint/2010/main" val="224158991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6918" y="81248"/>
            <a:ext cx="2183606" cy="577454"/>
          </a:xfrm>
          <a:prstGeom prst="rect">
            <a:avLst/>
          </a:prstGeom>
          <a:noFill/>
          <a:ln w="9525">
            <a:noFill/>
            <a:miter lim="800000"/>
            <a:headEnd/>
            <a:tailEnd/>
          </a:ln>
        </p:spPr>
        <p:txBody>
          <a:bodyPr anchor="ctr"/>
          <a:lstStyle>
            <a:defPPr>
              <a:defRPr lang="zh-CN"/>
            </a:defPPr>
            <a:lvl1pPr algn="ctr">
              <a:defRPr sz="4400" b="1">
                <a:effectLst>
                  <a:outerShdw blurRad="38100" dist="38100" dir="2700000" algn="tl">
                    <a:srgbClr val="C0C0C0"/>
                  </a:outerShdw>
                </a:effectLst>
                <a:latin typeface="Times New Roman" pitchFamily="18" charset="0"/>
                <a:ea typeface="黑体" pitchFamily="49" charset="-122"/>
                <a:cs typeface="Times New Roman" pitchFamily="18" charset="0"/>
              </a:defRPr>
            </a:lvl1pPr>
          </a:lstStyle>
          <a:p>
            <a:pPr defTabSz="685800">
              <a:defRPr/>
            </a:pPr>
            <a:endParaRPr lang="zh-CN" altLang="en-US" sz="2250" dirty="0">
              <a:solidFill>
                <a:srgbClr val="242DA2"/>
              </a:solidFill>
            </a:endParaRPr>
          </a:p>
        </p:txBody>
      </p:sp>
      <p:cxnSp>
        <p:nvCxnSpPr>
          <p:cNvPr id="7" name="连接符: 肘形 34"/>
          <p:cNvCxnSpPr>
            <a:cxnSpLocks/>
          </p:cNvCxnSpPr>
          <p:nvPr/>
        </p:nvCxnSpPr>
        <p:spPr>
          <a:xfrm>
            <a:off x="234315" y="62960"/>
            <a:ext cx="1620441" cy="432197"/>
          </a:xfrm>
          <a:prstGeom prst="bentConnector3">
            <a:avLst>
              <a:gd name="adj1" fmla="val 48"/>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cxnSp>
        <p:nvCxnSpPr>
          <p:cNvPr id="8" name="连接符: 肘形 37"/>
          <p:cNvCxnSpPr>
            <a:cxnSpLocks/>
          </p:cNvCxnSpPr>
          <p:nvPr/>
        </p:nvCxnSpPr>
        <p:spPr>
          <a:xfrm>
            <a:off x="172403" y="62960"/>
            <a:ext cx="1706166" cy="495300"/>
          </a:xfrm>
          <a:prstGeom prst="bentConnector3">
            <a:avLst>
              <a:gd name="adj1" fmla="val -486"/>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11611" y="887079"/>
            <a:ext cx="4623816" cy="300082"/>
          </a:xfrm>
          <a:prstGeom prst="rect">
            <a:avLst/>
          </a:prstGeom>
          <a:noFill/>
        </p:spPr>
        <p:txBody>
          <a:bodyPr wrap="square" rtlCol="0">
            <a:spAutoFit/>
          </a:bodyPr>
          <a:lstStyle/>
          <a:p>
            <a:pPr defTabSz="685800"/>
            <a:r>
              <a:rPr lang="zh-CN" altLang="en-US" sz="1350" dirty="0">
                <a:solidFill>
                  <a:srgbClr val="000000"/>
                </a:solidFill>
              </a:rPr>
              <a:t>最终测试结果</a:t>
            </a:r>
            <a:endParaRPr lang="en-US" altLang="zh-CN" sz="1350" dirty="0">
              <a:solidFill>
                <a:srgbClr val="000000"/>
              </a:solidFill>
            </a:endParaRPr>
          </a:p>
        </p:txBody>
      </p:sp>
      <p:sp>
        <p:nvSpPr>
          <p:cNvPr id="5" name="文本框 4"/>
          <p:cNvSpPr txBox="1"/>
          <p:nvPr/>
        </p:nvSpPr>
        <p:spPr>
          <a:xfrm>
            <a:off x="2935224" y="1164079"/>
            <a:ext cx="2587752" cy="461665"/>
          </a:xfrm>
          <a:prstGeom prst="rect">
            <a:avLst/>
          </a:prstGeom>
          <a:noFill/>
        </p:spPr>
        <p:txBody>
          <a:bodyPr wrap="square" rtlCol="0">
            <a:spAutoFit/>
          </a:bodyPr>
          <a:lstStyle/>
          <a:p>
            <a:pPr defTabSz="685800"/>
            <a:r>
              <a:rPr lang="zh-CN" altLang="en-US" sz="1200" dirty="0">
                <a:solidFill>
                  <a:srgbClr val="FF0000"/>
                </a:solidFill>
              </a:rPr>
              <a:t>效果与云端实时差距在相对</a:t>
            </a:r>
            <a:r>
              <a:rPr lang="en-US" altLang="zh-CN" sz="1200" dirty="0">
                <a:solidFill>
                  <a:srgbClr val="FF0000"/>
                </a:solidFill>
              </a:rPr>
              <a:t>10%</a:t>
            </a:r>
            <a:r>
              <a:rPr lang="zh-CN" altLang="en-US" sz="1200" dirty="0">
                <a:solidFill>
                  <a:srgbClr val="FF0000"/>
                </a:solidFill>
              </a:rPr>
              <a:t>以内</a:t>
            </a:r>
          </a:p>
        </p:txBody>
      </p:sp>
      <p:pic>
        <p:nvPicPr>
          <p:cNvPr id="9" name="图片 8"/>
          <p:cNvPicPr>
            <a:picLocks noChangeAspect="1"/>
          </p:cNvPicPr>
          <p:nvPr/>
        </p:nvPicPr>
        <p:blipFill>
          <a:blip r:embed="rId3"/>
          <a:stretch>
            <a:fillRect/>
          </a:stretch>
        </p:blipFill>
        <p:spPr>
          <a:xfrm>
            <a:off x="1544875" y="1441077"/>
            <a:ext cx="6328571" cy="721429"/>
          </a:xfrm>
          <a:prstGeom prst="rect">
            <a:avLst/>
          </a:prstGeom>
        </p:spPr>
      </p:pic>
      <p:pic>
        <p:nvPicPr>
          <p:cNvPr id="10" name="图片 9"/>
          <p:cNvPicPr>
            <a:picLocks noChangeAspect="1"/>
          </p:cNvPicPr>
          <p:nvPr/>
        </p:nvPicPr>
        <p:blipFill>
          <a:blip r:embed="rId4"/>
          <a:stretch>
            <a:fillRect/>
          </a:stretch>
        </p:blipFill>
        <p:spPr>
          <a:xfrm>
            <a:off x="1544875" y="2185589"/>
            <a:ext cx="6350000" cy="735714"/>
          </a:xfrm>
          <a:prstGeom prst="rect">
            <a:avLst/>
          </a:prstGeom>
        </p:spPr>
      </p:pic>
      <p:sp>
        <p:nvSpPr>
          <p:cNvPr id="21" name="文本框 20"/>
          <p:cNvSpPr txBox="1"/>
          <p:nvPr/>
        </p:nvSpPr>
        <p:spPr>
          <a:xfrm>
            <a:off x="2688334" y="3198619"/>
            <a:ext cx="3456434" cy="461665"/>
          </a:xfrm>
          <a:prstGeom prst="rect">
            <a:avLst/>
          </a:prstGeom>
          <a:noFill/>
        </p:spPr>
        <p:txBody>
          <a:bodyPr wrap="square" rtlCol="0">
            <a:spAutoFit/>
          </a:bodyPr>
          <a:lstStyle/>
          <a:p>
            <a:pPr defTabSz="685800"/>
            <a:r>
              <a:rPr lang="zh-CN" altLang="en-US" sz="1200" dirty="0">
                <a:solidFill>
                  <a:srgbClr val="FF0000"/>
                </a:solidFill>
              </a:rPr>
              <a:t>发热几乎无感知，达到一次充电可转写</a:t>
            </a:r>
            <a:r>
              <a:rPr lang="en-US" altLang="zh-CN" sz="1200" dirty="0">
                <a:solidFill>
                  <a:srgbClr val="FF0000"/>
                </a:solidFill>
              </a:rPr>
              <a:t>5</a:t>
            </a:r>
            <a:r>
              <a:rPr lang="zh-CN" altLang="en-US" sz="1200" dirty="0">
                <a:solidFill>
                  <a:srgbClr val="FF0000"/>
                </a:solidFill>
              </a:rPr>
              <a:t>小时需求</a:t>
            </a:r>
          </a:p>
        </p:txBody>
      </p:sp>
      <p:pic>
        <p:nvPicPr>
          <p:cNvPr id="12" name="图片 11"/>
          <p:cNvPicPr>
            <a:picLocks noChangeAspect="1"/>
          </p:cNvPicPr>
          <p:nvPr/>
        </p:nvPicPr>
        <p:blipFill>
          <a:blip r:embed="rId5"/>
          <a:stretch>
            <a:fillRect/>
          </a:stretch>
        </p:blipFill>
        <p:spPr>
          <a:xfrm>
            <a:off x="1060704" y="3453050"/>
            <a:ext cx="7428572" cy="742857"/>
          </a:xfrm>
          <a:prstGeom prst="rect">
            <a:avLst/>
          </a:prstGeom>
        </p:spPr>
      </p:pic>
      <p:sp>
        <p:nvSpPr>
          <p:cNvPr id="14" name="文本框 13"/>
          <p:cNvSpPr txBox="1"/>
          <p:nvPr/>
        </p:nvSpPr>
        <p:spPr>
          <a:xfrm>
            <a:off x="213074" y="137976"/>
            <a:ext cx="2685574" cy="577081"/>
          </a:xfrm>
          <a:prstGeom prst="rect">
            <a:avLst/>
          </a:prstGeom>
          <a:noFill/>
        </p:spPr>
        <p:txBody>
          <a:bodyPr wrap="square" rtlCol="0">
            <a:spAutoFit/>
          </a:bodyPr>
          <a:lstStyle/>
          <a:p>
            <a:pPr defTabSz="685800"/>
            <a:r>
              <a:rPr lang="zh-CN" altLang="en-US" b="1" dirty="0">
                <a:solidFill>
                  <a:srgbClr val="000000"/>
                </a:solidFill>
              </a:rPr>
              <a:t>解决问题</a:t>
            </a:r>
            <a:endParaRPr lang="en-US" altLang="zh-CN" b="1" dirty="0">
              <a:solidFill>
                <a:srgbClr val="000000"/>
              </a:solidFill>
            </a:endParaRPr>
          </a:p>
          <a:p>
            <a:pPr defTabSz="685800"/>
            <a:endParaRPr lang="zh-CN" altLang="en-US" sz="1350" b="1" dirty="0">
              <a:solidFill>
                <a:srgbClr val="000000"/>
              </a:solidFill>
            </a:endParaRPr>
          </a:p>
        </p:txBody>
      </p:sp>
    </p:spTree>
    <p:extLst>
      <p:ext uri="{BB962C8B-B14F-4D97-AF65-F5344CB8AC3E}">
        <p14:creationId xmlns:p14="http://schemas.microsoft.com/office/powerpoint/2010/main" val="13478641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7"/>
          <p:cNvSpPr txBox="1">
            <a:spLocks noGrp="1"/>
          </p:cNvSpPr>
          <p:nvPr>
            <p:ph idx="1"/>
          </p:nvPr>
        </p:nvSpPr>
        <p:spPr>
          <a:xfrm>
            <a:off x="3419856" y="2406303"/>
            <a:ext cx="2084832" cy="609398"/>
          </a:xfrm>
          <a:prstGeom prst="rect">
            <a:avLst/>
          </a:prstGeom>
          <a:noFill/>
        </p:spPr>
        <p:txBody>
          <a:bodyPr wrap="square" rtlCol="0">
            <a:spAutoFit/>
          </a:bodyPr>
          <a:lstStyle/>
          <a:p>
            <a:pPr marL="0" indent="0" algn="ctr">
              <a:lnSpc>
                <a:spcPct val="160000"/>
              </a:lnSpc>
              <a:buClr>
                <a:schemeClr val="folHlink"/>
              </a:buClr>
              <a:buNone/>
              <a:defRPr/>
            </a:pPr>
            <a:r>
              <a:rPr lang="zh-CN" altLang="en-US" b="1" dirty="0">
                <a:latin typeface="Times New Roman" pitchFamily="18" charset="0"/>
                <a:ea typeface="黑体" pitchFamily="49" charset="-122"/>
                <a:cs typeface="Times New Roman" pitchFamily="18" charset="0"/>
              </a:rPr>
              <a:t>总结</a:t>
            </a:r>
          </a:p>
        </p:txBody>
      </p:sp>
    </p:spTree>
    <p:extLst>
      <p:ext uri="{BB962C8B-B14F-4D97-AF65-F5344CB8AC3E}">
        <p14:creationId xmlns:p14="http://schemas.microsoft.com/office/powerpoint/2010/main" val="309656857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6918" y="81248"/>
            <a:ext cx="2183606" cy="577454"/>
          </a:xfrm>
          <a:prstGeom prst="rect">
            <a:avLst/>
          </a:prstGeom>
          <a:noFill/>
          <a:ln w="9525">
            <a:noFill/>
            <a:miter lim="800000"/>
            <a:headEnd/>
            <a:tailEnd/>
          </a:ln>
        </p:spPr>
        <p:txBody>
          <a:bodyPr anchor="ctr"/>
          <a:lstStyle>
            <a:defPPr>
              <a:defRPr lang="zh-CN"/>
            </a:defPPr>
            <a:lvl1pPr algn="ctr">
              <a:defRPr sz="4400" b="1">
                <a:effectLst>
                  <a:outerShdw blurRad="38100" dist="38100" dir="2700000" algn="tl">
                    <a:srgbClr val="C0C0C0"/>
                  </a:outerShdw>
                </a:effectLst>
                <a:latin typeface="Times New Roman" pitchFamily="18" charset="0"/>
                <a:ea typeface="黑体" pitchFamily="49" charset="-122"/>
                <a:cs typeface="Times New Roman" pitchFamily="18" charset="0"/>
              </a:defRPr>
            </a:lvl1pPr>
          </a:lstStyle>
          <a:p>
            <a:pPr defTabSz="685800">
              <a:defRPr/>
            </a:pPr>
            <a:endParaRPr lang="zh-CN" altLang="en-US" sz="2250" dirty="0">
              <a:solidFill>
                <a:srgbClr val="242DA2"/>
              </a:solidFill>
            </a:endParaRPr>
          </a:p>
        </p:txBody>
      </p:sp>
      <p:cxnSp>
        <p:nvCxnSpPr>
          <p:cNvPr id="7" name="连接符: 肘形 34"/>
          <p:cNvCxnSpPr>
            <a:cxnSpLocks/>
          </p:cNvCxnSpPr>
          <p:nvPr/>
        </p:nvCxnSpPr>
        <p:spPr>
          <a:xfrm>
            <a:off x="234315" y="62960"/>
            <a:ext cx="1620441" cy="432197"/>
          </a:xfrm>
          <a:prstGeom prst="bentConnector3">
            <a:avLst>
              <a:gd name="adj1" fmla="val 48"/>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cxnSp>
        <p:nvCxnSpPr>
          <p:cNvPr id="8" name="连接符: 肘形 37"/>
          <p:cNvCxnSpPr>
            <a:cxnSpLocks/>
          </p:cNvCxnSpPr>
          <p:nvPr/>
        </p:nvCxnSpPr>
        <p:spPr>
          <a:xfrm>
            <a:off x="172403" y="62960"/>
            <a:ext cx="1706166" cy="495300"/>
          </a:xfrm>
          <a:prstGeom prst="bentConnector3">
            <a:avLst>
              <a:gd name="adj1" fmla="val -486"/>
            </a:avLst>
          </a:prstGeom>
          <a:ln w="25400">
            <a:solidFill>
              <a:srgbClr val="2330A6"/>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13074" y="137976"/>
            <a:ext cx="2685574" cy="577081"/>
          </a:xfrm>
          <a:prstGeom prst="rect">
            <a:avLst/>
          </a:prstGeom>
          <a:noFill/>
        </p:spPr>
        <p:txBody>
          <a:bodyPr wrap="square" rtlCol="0">
            <a:spAutoFit/>
          </a:bodyPr>
          <a:lstStyle/>
          <a:p>
            <a:pPr defTabSz="685800"/>
            <a:r>
              <a:rPr lang="zh-CN" altLang="en-US" b="1" dirty="0">
                <a:solidFill>
                  <a:srgbClr val="000000"/>
                </a:solidFill>
              </a:rPr>
              <a:t>总结</a:t>
            </a:r>
            <a:endParaRPr lang="en-US" altLang="zh-CN" b="1" dirty="0">
              <a:solidFill>
                <a:srgbClr val="000000"/>
              </a:solidFill>
            </a:endParaRPr>
          </a:p>
          <a:p>
            <a:pPr defTabSz="685800"/>
            <a:endParaRPr lang="zh-CN" altLang="en-US" sz="1350" b="1" dirty="0">
              <a:solidFill>
                <a:srgbClr val="000000"/>
              </a:solidFill>
            </a:endParaRPr>
          </a:p>
        </p:txBody>
      </p:sp>
      <p:sp>
        <p:nvSpPr>
          <p:cNvPr id="2" name="文本框 1"/>
          <p:cNvSpPr txBox="1"/>
          <p:nvPr/>
        </p:nvSpPr>
        <p:spPr>
          <a:xfrm>
            <a:off x="2688336" y="976564"/>
            <a:ext cx="2907792" cy="415498"/>
          </a:xfrm>
          <a:prstGeom prst="rect">
            <a:avLst/>
          </a:prstGeom>
          <a:noFill/>
        </p:spPr>
        <p:txBody>
          <a:bodyPr wrap="square" rtlCol="0">
            <a:spAutoFit/>
          </a:bodyPr>
          <a:lstStyle/>
          <a:p>
            <a:pPr algn="ctr" defTabSz="685800"/>
            <a:r>
              <a:rPr lang="zh-CN" altLang="en-US" sz="2100" b="1" dirty="0">
                <a:solidFill>
                  <a:srgbClr val="FF0000"/>
                </a:solidFill>
              </a:rPr>
              <a:t>回顾用到的优化手段</a:t>
            </a:r>
            <a:endParaRPr lang="zh-CN" altLang="en-US" sz="2100" b="1" dirty="0">
              <a:solidFill>
                <a:srgbClr val="000000"/>
              </a:solidFill>
            </a:endParaRPr>
          </a:p>
        </p:txBody>
      </p:sp>
      <p:sp>
        <p:nvSpPr>
          <p:cNvPr id="3" name="矩形 2"/>
          <p:cNvSpPr/>
          <p:nvPr/>
        </p:nvSpPr>
        <p:spPr bwMode="auto">
          <a:xfrm>
            <a:off x="1290057" y="2456365"/>
            <a:ext cx="1044016" cy="423672"/>
          </a:xfrm>
          <a:prstGeom prst="rect">
            <a:avLst/>
          </a:prstGeom>
          <a:noFill/>
          <a:ln w="38100" cap="flat" cmpd="sng" algn="ctr">
            <a:solidFill>
              <a:srgbClr val="FF0000"/>
            </a:solidFill>
            <a:prstDash val="solid"/>
            <a:round/>
            <a:headEnd type="none" w="med" len="med"/>
            <a:tailEnd type="triangle"/>
          </a:ln>
        </p:spPr>
        <p:txBody>
          <a:bodyPr rtlCol="0" anchor="ctr"/>
          <a:lstStyle/>
          <a:p>
            <a:pPr algn="ctr" defTabSz="685800"/>
            <a:r>
              <a:rPr lang="zh-CN" altLang="en-US" sz="2100" dirty="0">
                <a:solidFill>
                  <a:srgbClr val="000000"/>
                </a:solidFill>
              </a:rPr>
              <a:t>降频</a:t>
            </a:r>
          </a:p>
        </p:txBody>
      </p:sp>
      <p:sp>
        <p:nvSpPr>
          <p:cNvPr id="21" name="矩形 20"/>
          <p:cNvSpPr/>
          <p:nvPr/>
        </p:nvSpPr>
        <p:spPr bwMode="auto">
          <a:xfrm>
            <a:off x="7779083" y="2550827"/>
            <a:ext cx="1066821" cy="423672"/>
          </a:xfrm>
          <a:prstGeom prst="rect">
            <a:avLst/>
          </a:prstGeom>
          <a:noFill/>
          <a:ln w="38100" cap="flat" cmpd="sng" algn="ctr">
            <a:solidFill>
              <a:srgbClr val="FF0000"/>
            </a:solidFill>
            <a:prstDash val="solid"/>
            <a:round/>
            <a:headEnd type="none" w="med" len="med"/>
            <a:tailEnd type="triangle"/>
          </a:ln>
        </p:spPr>
        <p:txBody>
          <a:bodyPr rtlCol="0" anchor="ctr"/>
          <a:lstStyle/>
          <a:p>
            <a:pPr algn="ctr" defTabSz="685800"/>
            <a:r>
              <a:rPr lang="zh-CN" altLang="en-US" sz="2100" dirty="0">
                <a:solidFill>
                  <a:srgbClr val="000000"/>
                </a:solidFill>
              </a:rPr>
              <a:t>睿频</a:t>
            </a:r>
          </a:p>
        </p:txBody>
      </p:sp>
      <p:grpSp>
        <p:nvGrpSpPr>
          <p:cNvPr id="39" name="组合 38"/>
          <p:cNvGrpSpPr/>
          <p:nvPr/>
        </p:nvGrpSpPr>
        <p:grpSpPr>
          <a:xfrm>
            <a:off x="3391769" y="1768379"/>
            <a:ext cx="3226689" cy="1889411"/>
            <a:chOff x="4522359" y="2357839"/>
            <a:chExt cx="4302252" cy="2519214"/>
          </a:xfrm>
        </p:grpSpPr>
        <p:sp>
          <p:nvSpPr>
            <p:cNvPr id="18" name="文本框 17"/>
            <p:cNvSpPr txBox="1"/>
            <p:nvPr/>
          </p:nvSpPr>
          <p:spPr>
            <a:xfrm>
              <a:off x="4532794" y="2537952"/>
              <a:ext cx="4107089" cy="2339101"/>
            </a:xfrm>
            <a:prstGeom prst="rect">
              <a:avLst/>
            </a:prstGeom>
            <a:noFill/>
          </p:spPr>
          <p:txBody>
            <a:bodyPr wrap="square" rtlCol="0">
              <a:spAutoFit/>
            </a:bodyPr>
            <a:lstStyle/>
            <a:p>
              <a:pPr marL="214313" indent="-214313" defTabSz="685800">
                <a:buClr>
                  <a:srgbClr val="FF0000"/>
                </a:buClr>
                <a:buFont typeface="Wingdings" panose="05000000000000000000" pitchFamily="2" charset="2"/>
                <a:buChar char="u"/>
              </a:pPr>
              <a:r>
                <a:rPr lang="en-US" altLang="zh-CN" sz="1350" dirty="0">
                  <a:solidFill>
                    <a:srgbClr val="000000"/>
                  </a:solidFill>
                </a:rPr>
                <a:t>1.ctc</a:t>
              </a:r>
              <a:r>
                <a:rPr lang="zh-CN" altLang="en-US" sz="1350" dirty="0">
                  <a:solidFill>
                    <a:srgbClr val="000000"/>
                  </a:solidFill>
                </a:rPr>
                <a:t>解码与</a:t>
              </a:r>
              <a:r>
                <a:rPr lang="en-US" altLang="zh-CN" sz="1350" dirty="0" err="1">
                  <a:solidFill>
                    <a:srgbClr val="000000"/>
                  </a:solidFill>
                </a:rPr>
                <a:t>beamsearch</a:t>
              </a:r>
              <a:r>
                <a:rPr lang="zh-CN" altLang="en-US" sz="1350" dirty="0">
                  <a:solidFill>
                    <a:srgbClr val="000000"/>
                  </a:solidFill>
                </a:rPr>
                <a:t>解码并行</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2.GEMM</a:t>
              </a:r>
              <a:r>
                <a:rPr lang="zh-CN" altLang="en-US" sz="1350" dirty="0">
                  <a:solidFill>
                    <a:srgbClr val="000000"/>
                  </a:solidFill>
                </a:rPr>
                <a:t> </a:t>
              </a:r>
              <a:r>
                <a:rPr lang="en-US" altLang="zh-CN" sz="1350" dirty="0">
                  <a:solidFill>
                    <a:srgbClr val="000000"/>
                  </a:solidFill>
                </a:rPr>
                <a:t>16bit</a:t>
              </a:r>
              <a:r>
                <a:rPr lang="zh-CN" altLang="en-US" sz="1350" dirty="0">
                  <a:solidFill>
                    <a:srgbClr val="000000"/>
                  </a:solidFill>
                </a:rPr>
                <a:t>累和</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3.ublstm</a:t>
              </a:r>
              <a:r>
                <a:rPr lang="zh-CN" altLang="en-US" sz="1350" dirty="0">
                  <a:solidFill>
                    <a:srgbClr val="000000"/>
                  </a:solidFill>
                </a:rPr>
                <a:t> </a:t>
              </a:r>
              <a:r>
                <a:rPr lang="en-US" altLang="zh-CN" sz="1350" dirty="0">
                  <a:solidFill>
                    <a:srgbClr val="000000"/>
                  </a:solidFill>
                </a:rPr>
                <a:t>unroll</a:t>
              </a:r>
            </a:p>
            <a:p>
              <a:pPr marL="214313" indent="-214313" defTabSz="685800">
                <a:buClr>
                  <a:srgbClr val="FF0000"/>
                </a:buClr>
                <a:buFont typeface="Wingdings" panose="05000000000000000000" pitchFamily="2" charset="2"/>
                <a:buChar char="u"/>
              </a:pPr>
              <a:r>
                <a:rPr lang="en-US" altLang="zh-CN" sz="1350" dirty="0">
                  <a:solidFill>
                    <a:srgbClr val="000000"/>
                  </a:solidFill>
                </a:rPr>
                <a:t>4.encode</a:t>
              </a:r>
              <a:r>
                <a:rPr lang="zh-CN" altLang="en-US" sz="1350" dirty="0">
                  <a:solidFill>
                    <a:srgbClr val="000000"/>
                  </a:solidFill>
                </a:rPr>
                <a:t>端第一层</a:t>
              </a:r>
              <a:r>
                <a:rPr lang="en-US" altLang="zh-CN" sz="1350" dirty="0" err="1">
                  <a:solidFill>
                    <a:srgbClr val="000000"/>
                  </a:solidFill>
                </a:rPr>
                <a:t>lstm</a:t>
              </a:r>
              <a:r>
                <a:rPr lang="zh-CN" altLang="en-US" sz="1350" dirty="0">
                  <a:solidFill>
                    <a:srgbClr val="000000"/>
                  </a:solidFill>
                </a:rPr>
                <a:t>做</a:t>
              </a:r>
              <a:r>
                <a:rPr lang="en-US" altLang="zh-CN" sz="1350" dirty="0">
                  <a:solidFill>
                    <a:srgbClr val="000000"/>
                  </a:solidFill>
                </a:rPr>
                <a:t>8bit</a:t>
              </a:r>
              <a:r>
                <a:rPr lang="zh-CN" altLang="en-US" sz="1350" dirty="0">
                  <a:solidFill>
                    <a:srgbClr val="000000"/>
                  </a:solidFill>
                </a:rPr>
                <a:t>定点</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5.maxengine-lite</a:t>
              </a:r>
              <a:r>
                <a:rPr lang="zh-CN" altLang="en-US" sz="1350" dirty="0">
                  <a:solidFill>
                    <a:srgbClr val="000000"/>
                  </a:solidFill>
                </a:rPr>
                <a:t>补齐一些边界操作</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6.CTC</a:t>
              </a:r>
              <a:r>
                <a:rPr lang="zh-CN" altLang="en-US" sz="1350" dirty="0">
                  <a:solidFill>
                    <a:srgbClr val="000000"/>
                  </a:solidFill>
                </a:rPr>
                <a:t>端一遍</a:t>
              </a:r>
              <a:r>
                <a:rPr lang="en-US" altLang="zh-CN" sz="1350" dirty="0">
                  <a:solidFill>
                    <a:srgbClr val="000000"/>
                  </a:solidFill>
                </a:rPr>
                <a:t>lattice</a:t>
              </a:r>
              <a:r>
                <a:rPr lang="zh-CN" altLang="en-US" sz="1350" dirty="0">
                  <a:solidFill>
                    <a:srgbClr val="000000"/>
                  </a:solidFill>
                </a:rPr>
                <a:t>压缩</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7.CTC</a:t>
              </a:r>
              <a:r>
                <a:rPr lang="zh-CN" altLang="en-US" sz="1350" dirty="0">
                  <a:solidFill>
                    <a:srgbClr val="000000"/>
                  </a:solidFill>
                </a:rPr>
                <a:t>端二遍取</a:t>
              </a:r>
              <a:r>
                <a:rPr lang="en-US" altLang="zh-CN" sz="1350" dirty="0" err="1">
                  <a:solidFill>
                    <a:srgbClr val="000000"/>
                  </a:solidFill>
                </a:rPr>
                <a:t>onebest</a:t>
              </a:r>
              <a:r>
                <a:rPr lang="zh-CN" altLang="en-US" sz="1350" dirty="0">
                  <a:solidFill>
                    <a:srgbClr val="000000"/>
                  </a:solidFill>
                </a:rPr>
                <a:t>替代</a:t>
              </a:r>
              <a:r>
                <a:rPr lang="en-US" altLang="zh-CN" sz="1350" dirty="0" err="1">
                  <a:solidFill>
                    <a:srgbClr val="000000"/>
                  </a:solidFill>
                </a:rPr>
                <a:t>nbest</a:t>
              </a:r>
              <a:endParaRPr lang="en-US" altLang="zh-CN" sz="1350" dirty="0">
                <a:solidFill>
                  <a:srgbClr val="000000"/>
                </a:solidFill>
              </a:endParaRPr>
            </a:p>
            <a:p>
              <a:pPr marL="214313" indent="-214313" defTabSz="685800">
                <a:buClr>
                  <a:srgbClr val="FF0000"/>
                </a:buClr>
                <a:buFont typeface="Wingdings" panose="05000000000000000000" pitchFamily="2" charset="2"/>
                <a:buChar char="u"/>
              </a:pPr>
              <a:r>
                <a:rPr lang="en-US" altLang="zh-CN" sz="1350" dirty="0">
                  <a:solidFill>
                    <a:srgbClr val="000000"/>
                  </a:solidFill>
                </a:rPr>
                <a:t>8.encode </a:t>
              </a:r>
              <a:r>
                <a:rPr lang="en-US" altLang="zh-CN" sz="1350" dirty="0" err="1">
                  <a:solidFill>
                    <a:srgbClr val="000000"/>
                  </a:solidFill>
                </a:rPr>
                <a:t>lstm</a:t>
              </a:r>
              <a:r>
                <a:rPr lang="en-US" altLang="zh-CN" sz="1350" dirty="0">
                  <a:solidFill>
                    <a:srgbClr val="000000"/>
                  </a:solidFill>
                </a:rPr>
                <a:t> unroll</a:t>
              </a:r>
            </a:p>
          </p:txBody>
        </p:sp>
        <p:sp>
          <p:nvSpPr>
            <p:cNvPr id="4" name="矩形 3"/>
            <p:cNvSpPr/>
            <p:nvPr/>
          </p:nvSpPr>
          <p:spPr bwMode="auto">
            <a:xfrm>
              <a:off x="4522359" y="2357839"/>
              <a:ext cx="4302252" cy="2494782"/>
            </a:xfrm>
            <a:prstGeom prst="rect">
              <a:avLst/>
            </a:prstGeom>
            <a:noFill/>
            <a:ln w="38100" cap="flat" cmpd="sng" algn="ctr">
              <a:solidFill>
                <a:srgbClr val="FF0000"/>
              </a:solidFill>
              <a:prstDash val="solid"/>
              <a:round/>
              <a:headEnd type="none" w="med" len="med"/>
              <a:tailEnd type="triangle"/>
            </a:ln>
          </p:spPr>
          <p:txBody>
            <a:bodyPr rtlCol="0" anchor="ctr"/>
            <a:lstStyle/>
            <a:p>
              <a:pPr algn="ctr" defTabSz="685800"/>
              <a:endParaRPr lang="zh-CN" altLang="en-US" sz="1350">
                <a:solidFill>
                  <a:srgbClr val="000000"/>
                </a:solidFill>
              </a:endParaRPr>
            </a:p>
          </p:txBody>
        </p:sp>
      </p:grpSp>
      <p:grpSp>
        <p:nvGrpSpPr>
          <p:cNvPr id="32" name="组合 31"/>
          <p:cNvGrpSpPr/>
          <p:nvPr/>
        </p:nvGrpSpPr>
        <p:grpSpPr>
          <a:xfrm>
            <a:off x="350694" y="2426926"/>
            <a:ext cx="904009" cy="300082"/>
            <a:chOff x="467591" y="3235898"/>
            <a:chExt cx="1205345" cy="400109"/>
          </a:xfrm>
        </p:grpSpPr>
        <p:cxnSp>
          <p:nvCxnSpPr>
            <p:cNvPr id="9" name="直接箭头连接符 8"/>
            <p:cNvCxnSpPr/>
            <p:nvPr/>
          </p:nvCxnSpPr>
          <p:spPr bwMode="auto">
            <a:xfrm>
              <a:off x="467591" y="3605230"/>
              <a:ext cx="1205345" cy="0"/>
            </a:xfrm>
            <a:prstGeom prst="straightConnector1">
              <a:avLst/>
            </a:prstGeom>
            <a:solidFill>
              <a:srgbClr val="FF0000"/>
            </a:solidFill>
            <a:ln w="38100" cap="flat" cmpd="sng" algn="ctr">
              <a:solidFill>
                <a:schemeClr val="tx1"/>
              </a:solidFill>
              <a:prstDash val="solid"/>
              <a:round/>
              <a:headEnd type="none" w="med" len="med"/>
              <a:tailEnd type="triangle"/>
            </a:ln>
          </p:spPr>
        </p:cxnSp>
        <p:sp>
          <p:nvSpPr>
            <p:cNvPr id="12" name="文本框 11"/>
            <p:cNvSpPr txBox="1"/>
            <p:nvPr/>
          </p:nvSpPr>
          <p:spPr>
            <a:xfrm>
              <a:off x="783515" y="3235898"/>
              <a:ext cx="852054" cy="400109"/>
            </a:xfrm>
            <a:prstGeom prst="rect">
              <a:avLst/>
            </a:prstGeom>
            <a:noFill/>
          </p:spPr>
          <p:txBody>
            <a:bodyPr wrap="square" rtlCol="0">
              <a:spAutoFit/>
            </a:bodyPr>
            <a:lstStyle/>
            <a:p>
              <a:pPr defTabSz="685800"/>
              <a:r>
                <a:rPr lang="zh-CN" altLang="en-US" sz="1350" b="1" dirty="0">
                  <a:solidFill>
                    <a:srgbClr val="FF0000"/>
                  </a:solidFill>
                </a:rPr>
                <a:t>发热</a:t>
              </a:r>
            </a:p>
          </p:txBody>
        </p:sp>
      </p:grpSp>
      <p:grpSp>
        <p:nvGrpSpPr>
          <p:cNvPr id="34" name="组合 33"/>
          <p:cNvGrpSpPr/>
          <p:nvPr/>
        </p:nvGrpSpPr>
        <p:grpSpPr>
          <a:xfrm>
            <a:off x="2334073" y="2417822"/>
            <a:ext cx="1049873" cy="300082"/>
            <a:chOff x="3112096" y="3223767"/>
            <a:chExt cx="1399830" cy="400109"/>
          </a:xfrm>
        </p:grpSpPr>
        <p:cxnSp>
          <p:nvCxnSpPr>
            <p:cNvPr id="30" name="直接箭头连接符 29"/>
            <p:cNvCxnSpPr>
              <a:stCxn id="3" idx="3"/>
            </p:cNvCxnSpPr>
            <p:nvPr/>
          </p:nvCxnSpPr>
          <p:spPr bwMode="auto">
            <a:xfrm>
              <a:off x="3112096" y="3557601"/>
              <a:ext cx="1389394" cy="0"/>
            </a:xfrm>
            <a:prstGeom prst="straightConnector1">
              <a:avLst/>
            </a:prstGeom>
            <a:solidFill>
              <a:srgbClr val="FF0000"/>
            </a:solidFill>
            <a:ln w="38100" cap="flat" cmpd="sng" algn="ctr">
              <a:solidFill>
                <a:schemeClr val="tx1"/>
              </a:solidFill>
              <a:prstDash val="solid"/>
              <a:round/>
              <a:headEnd type="none" w="med" len="med"/>
              <a:tailEnd type="triangle"/>
            </a:ln>
          </p:spPr>
        </p:cxnSp>
        <p:sp>
          <p:nvSpPr>
            <p:cNvPr id="31" name="文本框 30"/>
            <p:cNvSpPr txBox="1"/>
            <p:nvPr/>
          </p:nvSpPr>
          <p:spPr>
            <a:xfrm>
              <a:off x="3300659" y="3223767"/>
              <a:ext cx="1211267" cy="400109"/>
            </a:xfrm>
            <a:prstGeom prst="rect">
              <a:avLst/>
            </a:prstGeom>
            <a:noFill/>
          </p:spPr>
          <p:txBody>
            <a:bodyPr wrap="square" rtlCol="0">
              <a:spAutoFit/>
            </a:bodyPr>
            <a:lstStyle/>
            <a:p>
              <a:pPr defTabSz="685800"/>
              <a:r>
                <a:rPr lang="zh-CN" altLang="en-US" sz="1350" b="1" dirty="0">
                  <a:solidFill>
                    <a:srgbClr val="FF0000"/>
                  </a:solidFill>
                </a:rPr>
                <a:t>效率不足</a:t>
              </a:r>
            </a:p>
          </p:txBody>
        </p:sp>
      </p:grpSp>
      <p:grpSp>
        <p:nvGrpSpPr>
          <p:cNvPr id="37" name="组合 36"/>
          <p:cNvGrpSpPr/>
          <p:nvPr/>
        </p:nvGrpSpPr>
        <p:grpSpPr>
          <a:xfrm>
            <a:off x="6660331" y="2485666"/>
            <a:ext cx="1145531" cy="300082"/>
            <a:chOff x="8915400" y="3322782"/>
            <a:chExt cx="1527375" cy="400109"/>
          </a:xfrm>
        </p:grpSpPr>
        <p:cxnSp>
          <p:nvCxnSpPr>
            <p:cNvPr id="35" name="直接箭头连接符 34"/>
            <p:cNvCxnSpPr/>
            <p:nvPr/>
          </p:nvCxnSpPr>
          <p:spPr bwMode="auto">
            <a:xfrm>
              <a:off x="8915400" y="3692114"/>
              <a:ext cx="1435841" cy="8564"/>
            </a:xfrm>
            <a:prstGeom prst="straightConnector1">
              <a:avLst/>
            </a:prstGeom>
            <a:solidFill>
              <a:srgbClr val="FF0000"/>
            </a:solidFill>
            <a:ln w="38100" cap="flat" cmpd="sng" algn="ctr">
              <a:solidFill>
                <a:schemeClr val="tx1"/>
              </a:solidFill>
              <a:prstDash val="solid"/>
              <a:round/>
              <a:headEnd type="none" w="med" len="med"/>
              <a:tailEnd type="triangle"/>
            </a:ln>
          </p:spPr>
        </p:cxnSp>
        <p:sp>
          <p:nvSpPr>
            <p:cNvPr id="36" name="文本框 35"/>
            <p:cNvSpPr txBox="1"/>
            <p:nvPr/>
          </p:nvSpPr>
          <p:spPr>
            <a:xfrm>
              <a:off x="9167869" y="3322782"/>
              <a:ext cx="1274906" cy="400109"/>
            </a:xfrm>
            <a:prstGeom prst="rect">
              <a:avLst/>
            </a:prstGeom>
            <a:noFill/>
          </p:spPr>
          <p:txBody>
            <a:bodyPr wrap="square" rtlCol="0">
              <a:spAutoFit/>
            </a:bodyPr>
            <a:lstStyle/>
            <a:p>
              <a:pPr defTabSz="685800"/>
              <a:r>
                <a:rPr lang="zh-CN" altLang="en-US" sz="1350" b="1" dirty="0">
                  <a:solidFill>
                    <a:srgbClr val="FF0000"/>
                  </a:solidFill>
                </a:rPr>
                <a:t>数据累积</a:t>
              </a:r>
            </a:p>
          </p:txBody>
        </p:sp>
      </p:grpSp>
    </p:spTree>
    <p:extLst>
      <p:ext uri="{BB962C8B-B14F-4D97-AF65-F5344CB8AC3E}">
        <p14:creationId xmlns:p14="http://schemas.microsoft.com/office/powerpoint/2010/main" val="88148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ppt_x"/>
                                          </p:val>
                                        </p:tav>
                                        <p:tav tm="100000">
                                          <p:val>
                                            <p:strVal val="#ppt_x"/>
                                          </p:val>
                                        </p:tav>
                                      </p:tavLst>
                                    </p:anim>
                                    <p:anim calcmode="lin" valueType="num">
                                      <p:cBhvr additive="base">
                                        <p:cTn id="3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200" y="374270"/>
            <a:ext cx="1005403" cy="584775"/>
          </a:xfrm>
          <a:prstGeom prst="rect">
            <a:avLst/>
          </a:prstGeom>
          <a:noFill/>
        </p:spPr>
        <p:txBody>
          <a:bodyPr wrap="none" rtlCol="0">
            <a:spAutoFit/>
          </a:bodyPr>
          <a:lstStyle/>
          <a:p>
            <a:r>
              <a:rPr kumimoji="1" lang="zh-CN" altLang="en-US" sz="3200" dirty="0" smtClean="0">
                <a:solidFill>
                  <a:srgbClr val="FFFFFF"/>
                </a:solidFill>
                <a:latin typeface="微软雅黑" panose="020B0503020204020204" charset="-122"/>
                <a:ea typeface="微软雅黑" panose="020B0503020204020204" charset="-122"/>
                <a:cs typeface="微软雅黑" panose="020B0503020204020204" charset="-122"/>
              </a:rPr>
              <a:t>思考</a:t>
            </a:r>
            <a:endParaRPr kumimoji="1" lang="zh-CN" altLang="en-US" sz="32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4" name="文本框 14"/>
          <p:cNvSpPr txBox="1"/>
          <p:nvPr/>
        </p:nvSpPr>
        <p:spPr>
          <a:xfrm>
            <a:off x="784987" y="1791265"/>
            <a:ext cx="7916169" cy="1754326"/>
          </a:xfrm>
          <a:prstGeom prst="rect">
            <a:avLst/>
          </a:prstGeom>
          <a:noFill/>
        </p:spPr>
        <p:txBody>
          <a:bodyPr wrap="square" rtlCol="0">
            <a:spAutoFit/>
          </a:bodyPr>
          <a:lstStyle/>
          <a:p>
            <a:pPr>
              <a:lnSpc>
                <a:spcPct val="150000"/>
              </a:lnSpc>
            </a:pPr>
            <a:r>
              <a:rPr kumimoji="1" lang="zh-CN" altLang="en-US" sz="2400" b="1" dirty="0" smtClean="0">
                <a:solidFill>
                  <a:srgbClr val="FFFFFF"/>
                </a:solidFill>
                <a:latin typeface="微软雅黑" panose="020B0503020204020204" charset="-122"/>
                <a:ea typeface="微软雅黑" panose="020B0503020204020204" charset="-122"/>
                <a:cs typeface="微软雅黑" panose="020B0503020204020204" charset="-122"/>
              </a:rPr>
              <a:t>需求梳理、功规限制、接口协议甚至版本号等这些涉及到频繁交涉的内容，有哪些是真正可以做到事无巨细，有章可循？</a:t>
            </a:r>
            <a:endParaRPr kumimoji="1" lang="en-US" altLang="zh-CN" sz="2000" dirty="0" smtClean="0">
              <a:solidFill>
                <a:srgbClr val="FFFFFF"/>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7"/>
          <p:cNvSpPr txBox="1">
            <a:spLocks noGrp="1"/>
          </p:cNvSpPr>
          <p:nvPr>
            <p:ph idx="1"/>
          </p:nvPr>
        </p:nvSpPr>
        <p:spPr>
          <a:xfrm>
            <a:off x="3534156" y="2206278"/>
            <a:ext cx="2084832" cy="1200329"/>
          </a:xfrm>
          <a:prstGeom prst="rect">
            <a:avLst/>
          </a:prstGeom>
          <a:noFill/>
        </p:spPr>
        <p:txBody>
          <a:bodyPr wrap="square" rtlCol="0">
            <a:spAutoFit/>
          </a:bodyPr>
          <a:lstStyle/>
          <a:p>
            <a:pPr marL="0" indent="0" algn="ctr">
              <a:lnSpc>
                <a:spcPct val="160000"/>
              </a:lnSpc>
              <a:buClr>
                <a:schemeClr val="folHlink"/>
              </a:buClr>
              <a:buNone/>
              <a:defRPr/>
            </a:pPr>
            <a:r>
              <a:rPr lang="en-US" altLang="zh-CN" sz="4500" b="1" dirty="0">
                <a:latin typeface="Times New Roman" pitchFamily="18" charset="0"/>
                <a:ea typeface="黑体" pitchFamily="49" charset="-122"/>
                <a:cs typeface="Times New Roman" pitchFamily="18" charset="0"/>
              </a:rPr>
              <a:t>Thanks</a:t>
            </a:r>
            <a:endParaRPr lang="zh-CN" altLang="en-US" sz="4500" b="1" dirty="0">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8018099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kumimoji="1" sz="2800" dirty="0" smtClean="0">
            <a:solidFill>
              <a:srgbClr val="FFFFFF"/>
            </a:solidFill>
            <a:latin typeface="微软雅黑" panose="020B0503020204020204" charset="-122"/>
            <a:ea typeface="微软雅黑" panose="020B0503020204020204" charset="-122"/>
            <a:cs typeface="微软雅黑" panose="020B050302020402020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9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0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1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2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3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4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5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6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7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8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19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0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1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2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3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4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5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6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7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8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29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0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1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2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3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4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35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36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37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38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39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主题1">
  <a:themeElements>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Arial Unicode MS"/>
        <a:ea typeface="Arial Unicode MS"/>
        <a:cs typeface=""/>
      </a:majorFont>
      <a:minorFont>
        <a:latin typeface="Arial Unicode MS"/>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triangle"/>
        </a:ln>
      </a:spPr>
      <a:bodyPr rtlCol="0" anchor="ctr"/>
      <a:lstStyle>
        <a:defPPr algn="ctr">
          <a:defRPr/>
        </a:defPPr>
      </a:lstStyle>
    </a:spDef>
    <a:lnDef>
      <a:spPr bwMode="auto">
        <a:solidFill>
          <a:srgbClr val="FF0000"/>
        </a:solidFill>
        <a:ln w="12700" cap="flat" cmpd="sng" algn="ctr">
          <a:solidFill>
            <a:schemeClr val="tx1"/>
          </a:solidFill>
          <a:prstDash val="solid"/>
          <a:round/>
          <a:headEnd type="none" w="med" len="med"/>
          <a:tailEnd type="triangle"/>
        </a:ln>
      </a:spPr>
      <a:bodyPr/>
      <a:lstStyle/>
    </a:lnDef>
  </a:objectDefaults>
  <a:extraClrSchemeLst>
    <a:extraClrScheme>
      <a:clrScheme name="新员工入职培训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员工入职培训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员工入职培训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员工入职培训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员工入职培训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员工入职培训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员工入职培训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员工入职培训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员工入职培训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员工入职培训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员工入职培训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员工入职培训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TotalTime>
  <Words>4933</Words>
  <Application>Microsoft Office PowerPoint</Application>
  <PresentationFormat>全屏显示(16:9)</PresentationFormat>
  <Paragraphs>604</Paragraphs>
  <Slides>90</Slides>
  <Notes>59</Notes>
  <HiddenSlides>0</HiddenSlides>
  <MMClips>0</MMClips>
  <ScaleCrop>false</ScaleCrop>
  <HeadingPairs>
    <vt:vector size="6" baseType="variant">
      <vt:variant>
        <vt:lpstr>已用的字体</vt:lpstr>
      </vt:variant>
      <vt:variant>
        <vt:i4>11</vt:i4>
      </vt:variant>
      <vt:variant>
        <vt:lpstr>主题</vt:lpstr>
      </vt:variant>
      <vt:variant>
        <vt:i4>41</vt:i4>
      </vt:variant>
      <vt:variant>
        <vt:lpstr>幻灯片标题</vt:lpstr>
      </vt:variant>
      <vt:variant>
        <vt:i4>90</vt:i4>
      </vt:variant>
    </vt:vector>
  </HeadingPairs>
  <TitlesOfParts>
    <vt:vector size="142" baseType="lpstr">
      <vt:lpstr>Arial Unicode MS</vt:lpstr>
      <vt:lpstr>Yu Gothic UI</vt:lpstr>
      <vt:lpstr>方正大黑简体</vt:lpstr>
      <vt:lpstr>黑体</vt:lpstr>
      <vt:lpstr>宋体</vt:lpstr>
      <vt:lpstr>微软雅黑</vt:lpstr>
      <vt:lpstr>Arial</vt:lpstr>
      <vt:lpstr>Calibri</vt:lpstr>
      <vt:lpstr>Impact</vt:lpstr>
      <vt:lpstr>Times New Roman</vt:lpstr>
      <vt:lpstr>Wingdings</vt:lpstr>
      <vt:lpstr>Office 主题</vt:lpstr>
      <vt:lpstr>主题1</vt:lpstr>
      <vt:lpstr>1_主题1</vt:lpstr>
      <vt:lpstr>2_主题1</vt:lpstr>
      <vt:lpstr>3_主题1</vt:lpstr>
      <vt:lpstr>4_主题1</vt:lpstr>
      <vt:lpstr>5_主题1</vt:lpstr>
      <vt:lpstr>6_主题1</vt:lpstr>
      <vt:lpstr>7_主题1</vt:lpstr>
      <vt:lpstr>8_主题1</vt:lpstr>
      <vt:lpstr>9_主题1</vt:lpstr>
      <vt:lpstr>10_主题1</vt:lpstr>
      <vt:lpstr>11_主题1</vt:lpstr>
      <vt:lpstr>12_主题1</vt:lpstr>
      <vt:lpstr>13_主题1</vt:lpstr>
      <vt:lpstr>14_主题1</vt:lpstr>
      <vt:lpstr>15_主题1</vt:lpstr>
      <vt:lpstr>16_主题1</vt:lpstr>
      <vt:lpstr>17_主题1</vt:lpstr>
      <vt:lpstr>18_主题1</vt:lpstr>
      <vt:lpstr>19_主题1</vt:lpstr>
      <vt:lpstr>20_主题1</vt:lpstr>
      <vt:lpstr>21_主题1</vt:lpstr>
      <vt:lpstr>22_主题1</vt:lpstr>
      <vt:lpstr>23_主题1</vt:lpstr>
      <vt:lpstr>24_主题1</vt:lpstr>
      <vt:lpstr>25_主题1</vt:lpstr>
      <vt:lpstr>26_主题1</vt:lpstr>
      <vt:lpstr>27_主题1</vt:lpstr>
      <vt:lpstr>28_主题1</vt:lpstr>
      <vt:lpstr>29_主题1</vt:lpstr>
      <vt:lpstr>30_主题1</vt:lpstr>
      <vt:lpstr>31_主题1</vt:lpstr>
      <vt:lpstr>32_主题1</vt:lpstr>
      <vt:lpstr>33_主题1</vt:lpstr>
      <vt:lpstr>34_主题1</vt:lpstr>
      <vt:lpstr>35_主题1</vt:lpstr>
      <vt:lpstr>36_主题1</vt:lpstr>
      <vt:lpstr>37_主题1</vt:lpstr>
      <vt:lpstr>38_主题1</vt:lpstr>
      <vt:lpstr>39_主题1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烫手的录音笔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quinty 徐</dc:creator>
  <cp:lastModifiedBy>张滔</cp:lastModifiedBy>
  <cp:revision>2437</cp:revision>
  <dcterms:created xsi:type="dcterms:W3CDTF">2015-09-24T04:12:00Z</dcterms:created>
  <dcterms:modified xsi:type="dcterms:W3CDTF">2020-08-20T06:55:38Z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